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8" r:id="rId2"/>
    <p:sldId id="1646" r:id="rId3"/>
    <p:sldId id="1546" r:id="rId4"/>
    <p:sldId id="1636" r:id="rId5"/>
    <p:sldId id="1606" r:id="rId6"/>
    <p:sldId id="1607" r:id="rId7"/>
    <p:sldId id="1608" r:id="rId8"/>
    <p:sldId id="1609" r:id="rId9"/>
    <p:sldId id="1610" r:id="rId10"/>
    <p:sldId id="1593" r:id="rId11"/>
    <p:sldId id="1612" r:id="rId12"/>
    <p:sldId id="1613" r:id="rId13"/>
    <p:sldId id="1615" r:id="rId14"/>
    <p:sldId id="1643" r:id="rId15"/>
    <p:sldId id="1614" r:id="rId16"/>
    <p:sldId id="1635" r:id="rId17"/>
    <p:sldId id="1641" r:id="rId18"/>
    <p:sldId id="1616" r:id="rId19"/>
    <p:sldId id="1623" r:id="rId20"/>
    <p:sldId id="1598" r:id="rId21"/>
    <p:sldId id="1605" r:id="rId22"/>
    <p:sldId id="1604" r:id="rId23"/>
    <p:sldId id="1603" r:id="rId24"/>
    <p:sldId id="1602" r:id="rId25"/>
    <p:sldId id="1600" r:id="rId26"/>
    <p:sldId id="1601" r:id="rId27"/>
    <p:sldId id="1619" r:id="rId28"/>
    <p:sldId id="1620" r:id="rId29"/>
    <p:sldId id="1640" r:id="rId30"/>
    <p:sldId id="1621" r:id="rId31"/>
    <p:sldId id="1637" r:id="rId32"/>
    <p:sldId id="1629" r:id="rId33"/>
    <p:sldId id="1630" r:id="rId34"/>
    <p:sldId id="1624" r:id="rId35"/>
    <p:sldId id="1556" r:id="rId36"/>
    <p:sldId id="1592" r:id="rId37"/>
    <p:sldId id="1590" r:id="rId38"/>
    <p:sldId id="1557" r:id="rId39"/>
    <p:sldId id="1631" r:id="rId40"/>
    <p:sldId id="1632" r:id="rId41"/>
    <p:sldId id="1625" r:id="rId42"/>
    <p:sldId id="1633" r:id="rId43"/>
    <p:sldId id="1639" r:id="rId44"/>
    <p:sldId id="1626" r:id="rId45"/>
    <p:sldId id="1627" r:id="rId46"/>
    <p:sldId id="1638" r:id="rId47"/>
    <p:sldId id="1595" r:id="rId48"/>
    <p:sldId id="1594" r:id="rId49"/>
    <p:sldId id="1618" r:id="rId50"/>
    <p:sldId id="1645" r:id="rId51"/>
    <p:sldId id="1596" r:id="rId52"/>
    <p:sldId id="1642" r:id="rId53"/>
    <p:sldId id="1628" r:id="rId54"/>
    <p:sldId id="1644" r:id="rId55"/>
    <p:sldId id="1647" r:id="rId56"/>
    <p:sldId id="1648" r:id="rId57"/>
    <p:sldId id="1649" r:id="rId58"/>
    <p:sldId id="1650" r:id="rId59"/>
    <p:sldId id="1651" r:id="rId60"/>
    <p:sldId id="165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40103"/>
    <a:srgbClr val="030103"/>
    <a:srgbClr val="1E1E1E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6197"/>
  </p:normalViewPr>
  <p:slideViewPr>
    <p:cSldViewPr snapToGrid="0" snapToObjects="1">
      <p:cViewPr>
        <p:scale>
          <a:sx n="69" d="100"/>
          <a:sy n="69" d="100"/>
        </p:scale>
        <p:origin x="79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E02F-F9AD-1243-9A3C-D806F53FC132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1233-98AC-A140-BD6A-E50DFECCE6D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3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105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4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418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606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31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566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46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14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066C-E07D-4542-803D-9C91CADE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387D-F023-3246-9688-C449F0597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F3F4-EDE4-4A47-836E-90E3061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2795-38C3-A046-A319-99C9070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2CF6-31F2-DA4D-BBB9-A5FE2A5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6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847A-C0EB-4A4E-AF1C-0EDDD73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106B9-8D8A-AF44-811F-C3BEF6DD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32C7-5679-DC41-A221-1CD04515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1219-59EE-B141-8FE5-AF054A6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BEEF-FC7A-E74A-8149-DFDE6F5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8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CFA51-810D-074A-BE0A-295BEEC7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1E8A-F34C-D040-B485-40434254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760E4-5EFE-4C44-8463-5C0A816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2F1-384E-B94D-BB80-09E47E42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F384-2937-1649-AFAD-9859D87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476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C098-9D82-6D4B-82BE-742491A3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3918-8388-8B41-BD25-E9955A33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D7CFA-1CF8-EE4D-9853-236DEB3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5477-E088-C141-B221-8031547F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77-0E25-6347-958D-711F35A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3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B150-D86B-5B40-8BC1-2E2C5C6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F017-494C-A94A-8315-F21DCA48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6501-BA85-9947-A7CD-CBEACC5B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CD51-A848-6A43-A875-5D236D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3D35-815F-1F4B-B857-CB624D48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42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3EC-54FB-5242-8493-BE1B61C6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D460-DF5D-D545-A530-B8437514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31FA4-7982-E941-B1D0-715BC36B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6301B-3AD5-F54C-AC5D-0C6687A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E54C-4217-EC42-B8E3-82E522F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65DD-DCDD-494A-86AC-ADAC8AA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15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85-BC77-6341-9EB9-0AB1E3B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CC7-982B-2A47-BA3A-B7F55137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7254-5BC2-A045-A4BD-39B6FC2F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B2B63-EE59-284D-A0D0-A0BF85051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BA3A5-C633-0445-942C-9D1B3C4E6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47A7-21D5-D94B-A18A-513DA7C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63082-4EAA-5446-A5CD-58F2FE4A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A243-D0BD-C548-AF40-EFDE64A5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03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EDB-A2B4-084B-888A-307E905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4148-99E2-B34F-B085-36ED48A3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D435-5025-3840-BB2A-8BC7F71A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2EC7-2C4F-F641-BFEA-733E6230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7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31B14-7E99-AC47-98AB-5765A2D2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B770-9173-6140-93B6-C3DA8FC5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ADB6-55B5-6146-AD65-EADB228B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EB-9908-524C-A9BB-1CAB60BA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FAE5-14AD-0241-8961-1A6685FE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5A03C-9FE8-3C47-8DB0-8361A778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5BDA-0F87-AB4C-971D-B2696E5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04435-51CC-764F-B7D9-DB7D3D5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AC7-D3EF-BF40-B205-76577076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2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2431-BA11-BF46-9450-99159A1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E095A-B3C9-B441-A479-2E5A6C66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2759-0FF1-5945-8E2A-CC578438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8F9F-1A01-7C4A-A6F5-561DA9B2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C437-A8B8-4749-84CB-3622469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8B090-70F0-7146-8EEB-E6DCF78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20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96B7-E567-7445-92EA-25A875D2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F1BE-DD60-8A4B-88B4-FDF7E839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23E7-567B-8F47-AEA3-FD539D0B9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2674-9054-D345-AA48-8E92D43C611C}" type="datetimeFigureOut">
              <a:rPr lang="es-ES_tradnl" smtClean="0"/>
              <a:t>17/6/22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876-FF9D-9F44-8113-4CA0B9A49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722B7-A668-3F44-BDFB-A058C3A8C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78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domingomery.ing.uc.cl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hyperlink" Target="http://domingomery.ing.uc.c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4v"/><Relationship Id="rId1" Type="http://schemas.microsoft.com/office/2007/relationships/media" Target="../media/media4.m4v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4v"/><Relationship Id="rId13" Type="http://schemas.openxmlformats.org/officeDocument/2006/relationships/image" Target="../media/image13.png"/><Relationship Id="rId3" Type="http://schemas.microsoft.com/office/2007/relationships/media" Target="../media/media2.m4v"/><Relationship Id="rId7" Type="http://schemas.microsoft.com/office/2007/relationships/media" Target="../media/media4.m4v"/><Relationship Id="rId12" Type="http://schemas.openxmlformats.org/officeDocument/2006/relationships/image" Target="../media/image12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video" Target="../media/media3.m4v"/><Relationship Id="rId11" Type="http://schemas.openxmlformats.org/officeDocument/2006/relationships/image" Target="../media/image11.png"/><Relationship Id="rId5" Type="http://schemas.microsoft.com/office/2007/relationships/media" Target="../media/media3.m4v"/><Relationship Id="rId10" Type="http://schemas.openxmlformats.org/officeDocument/2006/relationships/image" Target="../media/image10.png"/><Relationship Id="rId4" Type="http://schemas.openxmlformats.org/officeDocument/2006/relationships/video" Target="../media/media2.m4v"/><Relationship Id="rId9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mingomery.ing.puc.cl/material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omingomery.ing.uc.cl/" TargetMode="External"/><Relationship Id="rId5" Type="http://schemas.openxmlformats.org/officeDocument/2006/relationships/image" Target="../media/image41.JPG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xcv.ing.uc.cl/" TargetMode="External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1.JPG"/><Relationship Id="rId4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domingomery.ing.uc.cl/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2386753" y="4044553"/>
            <a:ext cx="67922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77"/>
              </a:rPr>
              <a:t>Domingo Mery</a:t>
            </a:r>
          </a:p>
          <a:p>
            <a:pPr algn="ctr"/>
            <a:endParaRPr lang="en-US" sz="24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Department of Computer Science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Universidad Católica – Chile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  <a:hlinkClick r:id="rId2"/>
              </a:rPr>
              <a:t>http://domingomery.ing.uc.cl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2984187" y="689789"/>
            <a:ext cx="55973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True Black-Box Explanation in Facial Analysis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CVPR 2022 Biometrics Workshop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New Orleans, June 19, 2022</a:t>
            </a:r>
          </a:p>
        </p:txBody>
      </p:sp>
    </p:spTree>
    <p:extLst>
      <p:ext uri="{BB962C8B-B14F-4D97-AF65-F5344CB8AC3E}">
        <p14:creationId xmlns:p14="http://schemas.microsoft.com/office/powerpoint/2010/main" val="95133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A0FC-8808-304F-80BE-2BDAFF10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Facial analysis models are very effective, but it is not known what they do internally, sacrificing interpretability for accuracy.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Explainable facial analysis arises from the need to understand the learned models.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The proposed methodology can help us to interpret and visualize the models that are often considered as black-boxes.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In explainable face analysis, the task is to answer how relevant are the parts of a face image in a recognition problem.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963C2-1F07-9846-9EF5-3886B3002F54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18339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latin typeface="Times" pitchFamily="2" charset="0"/>
                <a:cs typeface="Arial" panose="020B0604020202020204" pitchFamily="34" charset="0"/>
              </a:rPr>
              <a:t>f</a:t>
            </a:r>
            <a:r>
              <a:rPr lang="en-US" sz="4000" i="1" baseline="-25000" dirty="0" err="1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40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A2FE9-2BB9-1543-A378-C998FA0C5905}"/>
              </a:ext>
            </a:extLst>
          </p:cNvPr>
          <p:cNvSpPr txBox="1"/>
          <p:nvPr/>
        </p:nvSpPr>
        <p:spPr>
          <a:xfrm>
            <a:off x="336930" y="478656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276301" y="3688981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3E2392-572B-ED4E-BA5F-2FCCBB80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4" y="2529845"/>
            <a:ext cx="2841493" cy="2841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852DC-20CE-3B45-AD9D-E07266E7DC69}"/>
              </a:ext>
            </a:extLst>
          </p:cNvPr>
          <p:cNvSpPr txBox="1"/>
          <p:nvPr/>
        </p:nvSpPr>
        <p:spPr>
          <a:xfrm>
            <a:off x="4488900" y="4672601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BLACK-BOX</a:t>
            </a:r>
          </a:p>
        </p:txBody>
      </p:sp>
    </p:spTree>
    <p:extLst>
      <p:ext uri="{BB962C8B-B14F-4D97-AF65-F5344CB8AC3E}">
        <p14:creationId xmlns:p14="http://schemas.microsoft.com/office/powerpoint/2010/main" val="66890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latin typeface="Times" pitchFamily="2" charset="0"/>
                <a:cs typeface="Arial" panose="020B0604020202020204" pitchFamily="34" charset="0"/>
              </a:rPr>
              <a:t>f</a:t>
            </a:r>
            <a:r>
              <a:rPr lang="en-US" sz="4000" i="1" baseline="-25000" dirty="0" err="1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40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E6CB528-89C3-274D-BACD-A21B21F69637}"/>
              </a:ext>
            </a:extLst>
          </p:cNvPr>
          <p:cNvSpPr/>
          <p:nvPr/>
        </p:nvSpPr>
        <p:spPr>
          <a:xfrm>
            <a:off x="3262585" y="3556461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4400" b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7137F-DC86-B343-8389-DF68783CE5F4}"/>
              </a:ext>
            </a:extLst>
          </p:cNvPr>
          <p:cNvSpPr/>
          <p:nvPr/>
        </p:nvSpPr>
        <p:spPr>
          <a:xfrm>
            <a:off x="9195398" y="3523007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i="1" dirty="0">
                <a:latin typeface="Times" pitchFamily="2" charset="0"/>
                <a:cs typeface="Arial" panose="020B0604020202020204" pitchFamily="34" charset="0"/>
              </a:rPr>
              <a:t>s</a:t>
            </a:r>
            <a:endParaRPr lang="en-US" sz="44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DB745-C34F-7444-BCE0-A37275FB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834" y="700942"/>
            <a:ext cx="3987800" cy="139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F8AA6E-43FF-254E-8871-D1DE95E05954}"/>
              </a:ext>
            </a:extLst>
          </p:cNvPr>
          <p:cNvSpPr txBox="1"/>
          <p:nvPr/>
        </p:nvSpPr>
        <p:spPr>
          <a:xfrm>
            <a:off x="4458923" y="1830762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BLACK-BOX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(model)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ADF48-48E9-314D-A65A-6CD95707E970}"/>
              </a:ext>
            </a:extLst>
          </p:cNvPr>
          <p:cNvSpPr txBox="1"/>
          <p:nvPr/>
        </p:nvSpPr>
        <p:spPr>
          <a:xfrm>
            <a:off x="5862907" y="1830762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(input)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1DF38-F7C5-1542-9DA1-BFA01F27E735}"/>
              </a:ext>
            </a:extLst>
          </p:cNvPr>
          <p:cNvSpPr txBox="1"/>
          <p:nvPr/>
        </p:nvSpPr>
        <p:spPr>
          <a:xfrm>
            <a:off x="7803898" y="1790165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(output)</a:t>
            </a:r>
          </a:p>
        </p:txBody>
      </p:sp>
    </p:spTree>
    <p:extLst>
      <p:ext uri="{BB962C8B-B14F-4D97-AF65-F5344CB8AC3E}">
        <p14:creationId xmlns:p14="http://schemas.microsoft.com/office/powerpoint/2010/main" val="1152479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795442-734D-8D43-87EF-DCABA3B00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32" b="-1"/>
          <a:stretch/>
        </p:blipFill>
        <p:spPr>
          <a:xfrm>
            <a:off x="85728" y="2958365"/>
            <a:ext cx="12057105" cy="3906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E11A7-D794-EF45-A976-805BAD56A310}"/>
              </a:ext>
            </a:extLst>
          </p:cNvPr>
          <p:cNvSpPr/>
          <p:nvPr/>
        </p:nvSpPr>
        <p:spPr>
          <a:xfrm>
            <a:off x="724180" y="331287"/>
            <a:ext cx="71785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Key idea of the proposed method</a:t>
            </a:r>
            <a:endParaRPr lang="es-ES_tradnl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0828D-A8A9-9046-AE57-BD5AD8DBB833}"/>
              </a:ext>
            </a:extLst>
          </p:cNvPr>
          <p:cNvSpPr/>
          <p:nvPr/>
        </p:nvSpPr>
        <p:spPr>
          <a:xfrm>
            <a:off x="5644738" y="2958365"/>
            <a:ext cx="21600" cy="142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41470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795442-734D-8D43-87EF-DCABA3B00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7"/>
          <a:stretch/>
        </p:blipFill>
        <p:spPr>
          <a:xfrm>
            <a:off x="85728" y="1"/>
            <a:ext cx="12057105" cy="6865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E0828D-A8A9-9046-AE57-BD5AD8DBB833}"/>
              </a:ext>
            </a:extLst>
          </p:cNvPr>
          <p:cNvSpPr/>
          <p:nvPr/>
        </p:nvSpPr>
        <p:spPr>
          <a:xfrm>
            <a:off x="5644738" y="2958365"/>
            <a:ext cx="21600" cy="142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A5859B-37DD-6F40-5D9C-7BFD71F7C3D6}"/>
              </a:ext>
            </a:extLst>
          </p:cNvPr>
          <p:cNvSpPr/>
          <p:nvPr/>
        </p:nvSpPr>
        <p:spPr>
          <a:xfrm>
            <a:off x="-212651" y="1212112"/>
            <a:ext cx="9994604" cy="114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028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72414-32AA-F24F-90C1-D642140E2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398" b="-1"/>
          <a:stretch/>
        </p:blipFill>
        <p:spPr>
          <a:xfrm>
            <a:off x="85728" y="-500055"/>
            <a:ext cx="12057105" cy="7365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E0828D-A8A9-9046-AE57-BD5AD8DBB833}"/>
              </a:ext>
            </a:extLst>
          </p:cNvPr>
          <p:cNvSpPr/>
          <p:nvPr/>
        </p:nvSpPr>
        <p:spPr>
          <a:xfrm>
            <a:off x="5559011" y="2572594"/>
            <a:ext cx="21600" cy="142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A50621-139E-564B-BD4B-0C18DB6AAE75}"/>
              </a:ext>
            </a:extLst>
          </p:cNvPr>
          <p:cNvGrpSpPr/>
          <p:nvPr/>
        </p:nvGrpSpPr>
        <p:grpSpPr>
          <a:xfrm>
            <a:off x="9527059" y="485777"/>
            <a:ext cx="768159" cy="1454104"/>
            <a:chOff x="9527059" y="400051"/>
            <a:chExt cx="768159" cy="14541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987C2C-13A6-4A4E-98AD-B890617E7ACA}"/>
                </a:ext>
              </a:extLst>
            </p:cNvPr>
            <p:cNvSpPr txBox="1"/>
            <p:nvPr/>
          </p:nvSpPr>
          <p:spPr>
            <a:xfrm>
              <a:off x="9527059" y="400051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Minus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AB566E-0C4A-4345-B46D-B4BCA81CFC5B}"/>
                </a:ext>
              </a:extLst>
            </p:cNvPr>
            <p:cNvSpPr txBox="1"/>
            <p:nvPr/>
          </p:nvSpPr>
          <p:spPr>
            <a:xfrm>
              <a:off x="9527059" y="1484823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Plus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908819-682A-9249-8EB8-8F6E4FF5CD94}"/>
              </a:ext>
            </a:extLst>
          </p:cNvPr>
          <p:cNvGrpSpPr/>
          <p:nvPr/>
        </p:nvGrpSpPr>
        <p:grpSpPr>
          <a:xfrm>
            <a:off x="10368956" y="485777"/>
            <a:ext cx="1695952" cy="1454104"/>
            <a:chOff x="10368956" y="485777"/>
            <a:chExt cx="1695952" cy="1454104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391D2807-6AA7-7A48-9F3A-CC0D9A355A02}"/>
                </a:ext>
              </a:extLst>
            </p:cNvPr>
            <p:cNvSpPr/>
            <p:nvPr/>
          </p:nvSpPr>
          <p:spPr>
            <a:xfrm>
              <a:off x="10368956" y="485777"/>
              <a:ext cx="260944" cy="145410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61EF5E-46CD-3F4B-9895-115B721947C4}"/>
                </a:ext>
              </a:extLst>
            </p:cNvPr>
            <p:cNvSpPr txBox="1"/>
            <p:nvPr/>
          </p:nvSpPr>
          <p:spPr>
            <a:xfrm>
              <a:off x="10703638" y="951219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800" dirty="0"/>
                <a:t>MinPlus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516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DEC-5274-1E44-8CA0-E4DC45728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2" y="2596329"/>
            <a:ext cx="2498011" cy="16653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4BBE873-CAB9-DF45-B245-62B2EC2B473B}"/>
              </a:ext>
            </a:extLst>
          </p:cNvPr>
          <p:cNvGrpSpPr/>
          <p:nvPr/>
        </p:nvGrpSpPr>
        <p:grpSpPr>
          <a:xfrm>
            <a:off x="3897585" y="107130"/>
            <a:ext cx="8142005" cy="3321873"/>
            <a:chOff x="3897585" y="107130"/>
            <a:chExt cx="8142005" cy="33218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2F6C837-3399-7D40-821D-AF7C4C02642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3897585" y="461073"/>
              <a:ext cx="4900477" cy="296793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5FB6F3-C136-7343-A31F-7FB3F1005B87}"/>
                </a:ext>
              </a:extLst>
            </p:cNvPr>
            <p:cNvSpPr/>
            <p:nvPr/>
          </p:nvSpPr>
          <p:spPr>
            <a:xfrm>
              <a:off x="8798062" y="107130"/>
              <a:ext cx="32415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3. Experiments</a:t>
              </a: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AE5A11-8CDB-074E-936A-1922642E3A00}"/>
              </a:ext>
            </a:extLst>
          </p:cNvPr>
          <p:cNvGrpSpPr/>
          <p:nvPr/>
        </p:nvGrpSpPr>
        <p:grpSpPr>
          <a:xfrm>
            <a:off x="3878025" y="3429000"/>
            <a:ext cx="5727088" cy="2305871"/>
            <a:chOff x="3878025" y="3429000"/>
            <a:chExt cx="5727088" cy="23058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44AEA8-1F4F-4146-934A-B66C25F618E2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878025" y="3429000"/>
              <a:ext cx="4437675" cy="1597985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439202-2E1F-3147-85E4-0C1EBBBECFDD}"/>
                </a:ext>
              </a:extLst>
            </p:cNvPr>
            <p:cNvSpPr/>
            <p:nvPr/>
          </p:nvSpPr>
          <p:spPr>
            <a:xfrm>
              <a:off x="7026287" y="5026985"/>
              <a:ext cx="257882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2. Method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C89D9-852C-DE4B-9C17-6B0414863783}"/>
              </a:ext>
            </a:extLst>
          </p:cNvPr>
          <p:cNvGrpSpPr/>
          <p:nvPr/>
        </p:nvGrpSpPr>
        <p:grpSpPr>
          <a:xfrm>
            <a:off x="449562" y="3429000"/>
            <a:ext cx="3458745" cy="3285546"/>
            <a:chOff x="449562" y="3429000"/>
            <a:chExt cx="3458745" cy="328554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882B08-F87C-204B-B72A-4F96849297CC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2178935" y="3429000"/>
              <a:ext cx="1694202" cy="257766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4514D3-D7CC-C74A-A2DC-4721E7C81986}"/>
                </a:ext>
              </a:extLst>
            </p:cNvPr>
            <p:cNvSpPr/>
            <p:nvPr/>
          </p:nvSpPr>
          <p:spPr>
            <a:xfrm>
              <a:off x="449562" y="6006660"/>
              <a:ext cx="34587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1. Motivation</a:t>
              </a:r>
              <a:endPara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0A9EAF-16C8-1B4F-B5D6-CB96EBBCA833}"/>
              </a:ext>
            </a:extLst>
          </p:cNvPr>
          <p:cNvGrpSpPr/>
          <p:nvPr/>
        </p:nvGrpSpPr>
        <p:grpSpPr>
          <a:xfrm>
            <a:off x="905646" y="62087"/>
            <a:ext cx="3188630" cy="3366914"/>
            <a:chOff x="905646" y="62087"/>
            <a:chExt cx="3188630" cy="336691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593FA-876A-1045-AC08-8AD74CEE53FD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H="1" flipV="1">
              <a:off x="2499961" y="769973"/>
              <a:ext cx="1373178" cy="2659028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86AF72-65E1-2540-B136-B22553ECF6E3}"/>
                </a:ext>
              </a:extLst>
            </p:cNvPr>
            <p:cNvSpPr/>
            <p:nvPr/>
          </p:nvSpPr>
          <p:spPr>
            <a:xfrm>
              <a:off x="905646" y="62087"/>
              <a:ext cx="31886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4. Conclusions</a:t>
              </a: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C5C13A9-AAFD-3130-BCA1-8B0E0848FBE2}"/>
              </a:ext>
            </a:extLst>
          </p:cNvPr>
          <p:cNvSpPr/>
          <p:nvPr/>
        </p:nvSpPr>
        <p:spPr>
          <a:xfrm>
            <a:off x="3809164" y="3366714"/>
            <a:ext cx="138223" cy="1382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1243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093 L 0.36393 0.23217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B17269-8EDA-220A-0D51-0947E2EF9A68}"/>
              </a:ext>
            </a:extLst>
          </p:cNvPr>
          <p:cNvSpPr txBox="1"/>
          <p:nvPr/>
        </p:nvSpPr>
        <p:spPr>
          <a:xfrm>
            <a:off x="1433037" y="1274990"/>
            <a:ext cx="93259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The proposed method will be explained using an Example:</a:t>
            </a:r>
          </a:p>
          <a:p>
            <a:pPr algn="ctr"/>
            <a:endParaRPr lang="en-AU" sz="40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algn="ctr"/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Saliency map for a `Happiness’ model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F412A4-C5D5-E067-CBB4-D12E6C6B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756" y="4765040"/>
            <a:ext cx="1734485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26229-F501-7C45-85CF-4FC62C43E381}"/>
              </a:ext>
            </a:extLst>
          </p:cNvPr>
          <p:cNvSpPr txBox="1"/>
          <p:nvPr/>
        </p:nvSpPr>
        <p:spPr>
          <a:xfrm>
            <a:off x="471488" y="585787"/>
            <a:ext cx="8429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Expression: </a:t>
            </a:r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How `happy´ is this person?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055B-91F2-3445-B622-578431C1D719}"/>
              </a:ext>
            </a:extLst>
          </p:cNvPr>
          <p:cNvSpPr/>
          <p:nvPr/>
        </p:nvSpPr>
        <p:spPr>
          <a:xfrm>
            <a:off x="5291515" y="3296380"/>
            <a:ext cx="3204067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E5F8F-90C8-4D4E-B22F-3AE7BB7739A0}"/>
              </a:ext>
            </a:extLst>
          </p:cNvPr>
          <p:cNvSpPr txBox="1"/>
          <p:nvPr/>
        </p:nvSpPr>
        <p:spPr>
          <a:xfrm>
            <a:off x="9108551" y="2006625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23C5F9-F91F-7040-A71B-D9C733F12CF3}"/>
              </a:ext>
            </a:extLst>
          </p:cNvPr>
          <p:cNvCxnSpPr>
            <a:cxnSpLocks/>
          </p:cNvCxnSpPr>
          <p:nvPr/>
        </p:nvCxnSpPr>
        <p:spPr>
          <a:xfrm flipV="1">
            <a:off x="47977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64AE65-B8EA-FA43-B59D-D30EDB8AB1E9}"/>
              </a:ext>
            </a:extLst>
          </p:cNvPr>
          <p:cNvCxnSpPr>
            <a:cxnSpLocks/>
          </p:cNvCxnSpPr>
          <p:nvPr/>
        </p:nvCxnSpPr>
        <p:spPr>
          <a:xfrm flipV="1">
            <a:off x="8508634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0541BFA4-0FCF-AE48-A523-645870798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09113"/>
              </p:ext>
            </p:extLst>
          </p:nvPr>
        </p:nvGraphicFramePr>
        <p:xfrm>
          <a:off x="9201426" y="2652651"/>
          <a:ext cx="235447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3565">
                  <a:extLst>
                    <a:ext uri="{9D8B030D-6E8A-4147-A177-3AD203B41FA5}">
                      <a16:colId xmlns:a16="http://schemas.microsoft.com/office/drawing/2014/main" val="1726701853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2366844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0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scared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2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0.9723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5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surprised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3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558021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D83E97-5900-E948-8F7E-BD8F4D5F84AA}"/>
              </a:ext>
            </a:extLst>
          </p:cNvPr>
          <p:cNvSpPr/>
          <p:nvPr/>
        </p:nvSpPr>
        <p:spPr>
          <a:xfrm>
            <a:off x="9012634" y="3729038"/>
            <a:ext cx="2760266" cy="442912"/>
          </a:xfrm>
          <a:prstGeom prst="roundRect">
            <a:avLst/>
          </a:prstGeom>
          <a:noFill/>
          <a:ln w="2857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1F788D-C30B-922A-C3BC-FCB443E1F1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6455" y="2196276"/>
            <a:ext cx="2856907" cy="29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26229-F501-7C45-85CF-4FC62C43E381}"/>
              </a:ext>
            </a:extLst>
          </p:cNvPr>
          <p:cNvSpPr txBox="1"/>
          <p:nvPr/>
        </p:nvSpPr>
        <p:spPr>
          <a:xfrm>
            <a:off x="471488" y="585787"/>
            <a:ext cx="8429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Expression: </a:t>
            </a:r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How `happy´ is this person?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E5F8F-90C8-4D4E-B22F-3AE7BB7739A0}"/>
              </a:ext>
            </a:extLst>
          </p:cNvPr>
          <p:cNvSpPr txBox="1"/>
          <p:nvPr/>
        </p:nvSpPr>
        <p:spPr>
          <a:xfrm>
            <a:off x="9108551" y="2006625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0541BFA4-0FCF-AE48-A523-645870798743}"/>
              </a:ext>
            </a:extLst>
          </p:cNvPr>
          <p:cNvGraphicFramePr>
            <a:graphicFrameLocks noGrp="1"/>
          </p:cNvGraphicFramePr>
          <p:nvPr/>
        </p:nvGraphicFramePr>
        <p:xfrm>
          <a:off x="9201426" y="2652651"/>
          <a:ext cx="235447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3565">
                  <a:extLst>
                    <a:ext uri="{9D8B030D-6E8A-4147-A177-3AD203B41FA5}">
                      <a16:colId xmlns:a16="http://schemas.microsoft.com/office/drawing/2014/main" val="1726701853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2366844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0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scared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2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0.9723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5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surprised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3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558021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D83E97-5900-E948-8F7E-BD8F4D5F84AA}"/>
              </a:ext>
            </a:extLst>
          </p:cNvPr>
          <p:cNvSpPr/>
          <p:nvPr/>
        </p:nvSpPr>
        <p:spPr>
          <a:xfrm>
            <a:off x="9012634" y="3729038"/>
            <a:ext cx="2760266" cy="442912"/>
          </a:xfrm>
          <a:prstGeom prst="roundRect">
            <a:avLst/>
          </a:prstGeom>
          <a:noFill/>
          <a:ln w="2857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49C8C9-A6CA-FBB5-0410-BDD06E3233A9}"/>
              </a:ext>
            </a:extLst>
          </p:cNvPr>
          <p:cNvSpPr/>
          <p:nvPr/>
        </p:nvSpPr>
        <p:spPr>
          <a:xfrm>
            <a:off x="9012634" y="2518694"/>
            <a:ext cx="2673844" cy="1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4A13-862A-2F72-55CD-057C22ADA7A3}"/>
              </a:ext>
            </a:extLst>
          </p:cNvPr>
          <p:cNvSpPr/>
          <p:nvPr/>
        </p:nvSpPr>
        <p:spPr>
          <a:xfrm>
            <a:off x="9055845" y="4200096"/>
            <a:ext cx="2673844" cy="1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CF345C-4D8D-C7F1-98AD-8227FD1A9A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6455" y="2196276"/>
            <a:ext cx="2856907" cy="291589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4C9EF2D-2A12-A828-92B8-C897DFBD6BE8}"/>
              </a:ext>
            </a:extLst>
          </p:cNvPr>
          <p:cNvSpPr/>
          <p:nvPr/>
        </p:nvSpPr>
        <p:spPr>
          <a:xfrm>
            <a:off x="5291515" y="3296380"/>
            <a:ext cx="3204067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i="1" dirty="0" err="1">
                <a:latin typeface="Times" pitchFamily="2" charset="0"/>
                <a:cs typeface="Arial" panose="020B0604020202020204" pitchFamily="34" charset="0"/>
              </a:rPr>
              <a:t>f</a:t>
            </a:r>
            <a:r>
              <a:rPr lang="en-US" sz="5400" i="1" baseline="-25000" dirty="0" err="1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54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FF788B-E263-CD02-2724-6B65E70A6817}"/>
              </a:ext>
            </a:extLst>
          </p:cNvPr>
          <p:cNvCxnSpPr>
            <a:cxnSpLocks/>
          </p:cNvCxnSpPr>
          <p:nvPr/>
        </p:nvCxnSpPr>
        <p:spPr>
          <a:xfrm flipV="1">
            <a:off x="47977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2656FA-8C3E-2D2D-BD65-9B1C714F106F}"/>
              </a:ext>
            </a:extLst>
          </p:cNvPr>
          <p:cNvCxnSpPr>
            <a:cxnSpLocks/>
          </p:cNvCxnSpPr>
          <p:nvPr/>
        </p:nvCxnSpPr>
        <p:spPr>
          <a:xfrm flipV="1">
            <a:off x="8508634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01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1A46B4C9-DAF7-9C40-A2A3-2CD573B0F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63" b="65676"/>
          <a:stretch/>
        </p:blipFill>
        <p:spPr bwMode="auto">
          <a:xfrm>
            <a:off x="415088" y="2323650"/>
            <a:ext cx="2314575" cy="126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529FCF75-7C48-BD4D-96A6-57FBD88B8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33" b="60436"/>
          <a:stretch/>
        </p:blipFill>
        <p:spPr bwMode="auto">
          <a:xfrm>
            <a:off x="2733248" y="2337938"/>
            <a:ext cx="1889974" cy="14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1BAC60-41F6-0B46-A8CB-9CC520428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73" y="7154190"/>
            <a:ext cx="3546613" cy="2364410"/>
          </a:xfrm>
          <a:prstGeom prst="rect">
            <a:avLst/>
          </a:prstGeom>
        </p:spPr>
      </p:pic>
      <p:pic>
        <p:nvPicPr>
          <p:cNvPr id="11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4668B4B3-7DF9-6D49-8AAE-094AD01A0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454" r="54888"/>
          <a:stretch/>
        </p:blipFill>
        <p:spPr bwMode="auto">
          <a:xfrm>
            <a:off x="450648" y="3588518"/>
            <a:ext cx="1883511" cy="24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446CB405-E6F2-1447-AA38-6A81EA2C0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02" t="38415"/>
          <a:stretch/>
        </p:blipFill>
        <p:spPr bwMode="auto">
          <a:xfrm>
            <a:off x="2323999" y="3737294"/>
            <a:ext cx="2287867" cy="226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21DD75-566C-FB46-B736-18E0E3B11CA5}"/>
              </a:ext>
            </a:extLst>
          </p:cNvPr>
          <p:cNvSpPr/>
          <p:nvPr/>
        </p:nvSpPr>
        <p:spPr>
          <a:xfrm rot="20305335">
            <a:off x="2116467" y="5392902"/>
            <a:ext cx="3116415" cy="2523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4DF798-647B-7049-9627-C8CE9A250AFB}"/>
              </a:ext>
            </a:extLst>
          </p:cNvPr>
          <p:cNvSpPr/>
          <p:nvPr/>
        </p:nvSpPr>
        <p:spPr>
          <a:xfrm rot="2256585">
            <a:off x="-103397" y="5463806"/>
            <a:ext cx="3116415" cy="2523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3A585D-CCF5-3DD3-3BA2-D8797021C7E8}"/>
              </a:ext>
            </a:extLst>
          </p:cNvPr>
          <p:cNvSpPr/>
          <p:nvPr/>
        </p:nvSpPr>
        <p:spPr>
          <a:xfrm>
            <a:off x="3735376" y="4497728"/>
            <a:ext cx="1492610" cy="2523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B1F8E-67A3-68F6-07F9-8E6C462E9411}"/>
              </a:ext>
            </a:extLst>
          </p:cNvPr>
          <p:cNvSpPr txBox="1"/>
          <p:nvPr/>
        </p:nvSpPr>
        <p:spPr>
          <a:xfrm>
            <a:off x="5540498" y="4044553"/>
            <a:ext cx="67922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77"/>
              </a:rPr>
              <a:t>Domingo Mery</a:t>
            </a:r>
          </a:p>
          <a:p>
            <a:pPr algn="ctr"/>
            <a:endParaRPr lang="en-US" sz="24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Department of Computer Science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Universidad Católica – Chile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  <a:hlinkClick r:id="rId9"/>
              </a:rPr>
              <a:t>http://domingomery.ing.uc.cl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544B2D-9CF5-9D33-8EEF-692E3907471C}"/>
              </a:ext>
            </a:extLst>
          </p:cNvPr>
          <p:cNvSpPr txBox="1"/>
          <p:nvPr/>
        </p:nvSpPr>
        <p:spPr>
          <a:xfrm>
            <a:off x="6137932" y="689789"/>
            <a:ext cx="55973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True Black-Box Explanation in Facial Analysis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CVPR 2022 Biometrics Workshop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New Orleans, June 19, 2022</a:t>
            </a:r>
          </a:p>
        </p:txBody>
      </p:sp>
    </p:spTree>
    <p:extLst>
      <p:ext uri="{BB962C8B-B14F-4D97-AF65-F5344CB8AC3E}">
        <p14:creationId xmlns:p14="http://schemas.microsoft.com/office/powerpoint/2010/main" val="3512323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648 L 0.00547 -1.0354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5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0m" descr="H0m">
            <a:hlinkClick r:id="" action="ppaction://media"/>
            <a:extLst>
              <a:ext uri="{FF2B5EF4-FFF2-40B4-BE49-F238E27FC236}">
                <a16:creationId xmlns:a16="http://schemas.microsoft.com/office/drawing/2014/main" id="{74F5126B-CFCE-8544-8E44-F8A6D57A3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6455" y="1786467"/>
            <a:ext cx="14205687" cy="3285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826229-F501-7C45-85CF-4FC62C43E381}"/>
              </a:ext>
            </a:extLst>
          </p:cNvPr>
          <p:cNvSpPr txBox="1"/>
          <p:nvPr/>
        </p:nvSpPr>
        <p:spPr>
          <a:xfrm>
            <a:off x="471488" y="585787"/>
            <a:ext cx="1514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Minus: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C36C4-3BD1-D944-8C7F-F9EA4C1D8230}"/>
              </a:ext>
            </a:extLst>
          </p:cNvPr>
          <p:cNvSpPr txBox="1"/>
          <p:nvPr/>
        </p:nvSpPr>
        <p:spPr>
          <a:xfrm>
            <a:off x="2128838" y="585787"/>
            <a:ext cx="5046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Single Approach ( H</a:t>
            </a:r>
            <a:r>
              <a:rPr lang="en-CL" sz="4000" baseline="-25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0995A4-1A3F-3465-D19B-30EF610B058A}"/>
              </a:ext>
            </a:extLst>
          </p:cNvPr>
          <p:cNvSpPr/>
          <p:nvPr/>
        </p:nvSpPr>
        <p:spPr>
          <a:xfrm>
            <a:off x="9990664" y="1888065"/>
            <a:ext cx="3166533" cy="3285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C9E92-A9DA-54E8-FFC3-8FBACA779D73}"/>
              </a:ext>
            </a:extLst>
          </p:cNvPr>
          <p:cNvSpPr/>
          <p:nvPr/>
        </p:nvSpPr>
        <p:spPr>
          <a:xfrm>
            <a:off x="8810370" y="5302716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L" sz="280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sz="2800" baseline="-2500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 sz="280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70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1m" descr="H1m">
            <a:hlinkClick r:id="" action="ppaction://media"/>
            <a:extLst>
              <a:ext uri="{FF2B5EF4-FFF2-40B4-BE49-F238E27FC236}">
                <a16:creationId xmlns:a16="http://schemas.microsoft.com/office/drawing/2014/main" id="{31BBC299-DD5F-F14E-AD0F-C160B97FC0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439" y="2172120"/>
            <a:ext cx="15213296" cy="251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C23F1C-7090-5543-B731-78830D391F14}"/>
              </a:ext>
            </a:extLst>
          </p:cNvPr>
          <p:cNvSpPr txBox="1"/>
          <p:nvPr/>
        </p:nvSpPr>
        <p:spPr>
          <a:xfrm>
            <a:off x="471488" y="585787"/>
            <a:ext cx="1514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Minus: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5D52D-689A-7845-8BAA-87573D783500}"/>
              </a:ext>
            </a:extLst>
          </p:cNvPr>
          <p:cNvSpPr txBox="1"/>
          <p:nvPr/>
        </p:nvSpPr>
        <p:spPr>
          <a:xfrm>
            <a:off x="2128838" y="585787"/>
            <a:ext cx="6569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Accumulated Approach ( H</a:t>
            </a:r>
            <a:r>
              <a:rPr lang="en-CL" sz="4000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05FBC0-32BC-22DD-B0D1-AB117654247E}"/>
              </a:ext>
            </a:extLst>
          </p:cNvPr>
          <p:cNvSpPr/>
          <p:nvPr/>
        </p:nvSpPr>
        <p:spPr>
          <a:xfrm>
            <a:off x="11353798" y="1786467"/>
            <a:ext cx="3166533" cy="3285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DFAF4-03B1-0392-298F-2BB02AF5EDE2}"/>
              </a:ext>
            </a:extLst>
          </p:cNvPr>
          <p:cNvSpPr/>
          <p:nvPr/>
        </p:nvSpPr>
        <p:spPr>
          <a:xfrm>
            <a:off x="9836530" y="5201118"/>
            <a:ext cx="745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L" sz="280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sz="2800" baseline="-25000" dirty="0">
                <a:solidFill>
                  <a:schemeClr val="bg1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 sz="280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8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0p" descr="H0p">
            <a:hlinkClick r:id="" action="ppaction://media"/>
            <a:extLst>
              <a:ext uri="{FF2B5EF4-FFF2-40B4-BE49-F238E27FC236}">
                <a16:creationId xmlns:a16="http://schemas.microsoft.com/office/drawing/2014/main" id="{85584C36-822D-C04B-8FA2-F91A4AF24D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0085" y="1888065"/>
            <a:ext cx="14205689" cy="328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2102F9-2575-AB40-8C42-EA6F8DB69637}"/>
              </a:ext>
            </a:extLst>
          </p:cNvPr>
          <p:cNvSpPr txBox="1"/>
          <p:nvPr/>
        </p:nvSpPr>
        <p:spPr>
          <a:xfrm>
            <a:off x="471488" y="585787"/>
            <a:ext cx="1124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Plus: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0B45F-F25D-A940-97D7-00833B0DC3FF}"/>
              </a:ext>
            </a:extLst>
          </p:cNvPr>
          <p:cNvSpPr txBox="1"/>
          <p:nvPr/>
        </p:nvSpPr>
        <p:spPr>
          <a:xfrm>
            <a:off x="2128838" y="585787"/>
            <a:ext cx="5046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Single Approach ( H</a:t>
            </a:r>
            <a:r>
              <a:rPr lang="en-CL" sz="4000" baseline="-25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2D3CD-1660-59AF-AB8F-9B411256C44B}"/>
              </a:ext>
            </a:extLst>
          </p:cNvPr>
          <p:cNvSpPr/>
          <p:nvPr/>
        </p:nvSpPr>
        <p:spPr>
          <a:xfrm>
            <a:off x="10261592" y="1888065"/>
            <a:ext cx="3166533" cy="3285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026F18-F641-3CBE-406D-EC83726C9909}"/>
              </a:ext>
            </a:extLst>
          </p:cNvPr>
          <p:cNvSpPr/>
          <p:nvPr/>
        </p:nvSpPr>
        <p:spPr>
          <a:xfrm>
            <a:off x="8972930" y="5302716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L" sz="280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sz="2800" baseline="-2500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sz="2800" dirty="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4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80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3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1p" descr="H1p">
            <a:hlinkClick r:id="" action="ppaction://media"/>
            <a:extLst>
              <a:ext uri="{FF2B5EF4-FFF2-40B4-BE49-F238E27FC236}">
                <a16:creationId xmlns:a16="http://schemas.microsoft.com/office/drawing/2014/main" id="{F7AE35FD-4A48-4D40-94EC-08E5A587BA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081" y="2292961"/>
            <a:ext cx="16052186" cy="2652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FAA957-CE85-7549-9DE3-06345C9C47DD}"/>
              </a:ext>
            </a:extLst>
          </p:cNvPr>
          <p:cNvSpPr txBox="1"/>
          <p:nvPr/>
        </p:nvSpPr>
        <p:spPr>
          <a:xfrm>
            <a:off x="471488" y="585787"/>
            <a:ext cx="1124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Plus: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EFF8E-D351-C541-B829-93380AB6C827}"/>
              </a:ext>
            </a:extLst>
          </p:cNvPr>
          <p:cNvSpPr txBox="1"/>
          <p:nvPr/>
        </p:nvSpPr>
        <p:spPr>
          <a:xfrm>
            <a:off x="2128838" y="585787"/>
            <a:ext cx="6569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Accumulated Approach ( H</a:t>
            </a:r>
            <a:r>
              <a:rPr lang="en-CL" sz="4000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D151A-F2AE-0BC3-62B1-93F85D34FF1F}"/>
              </a:ext>
            </a:extLst>
          </p:cNvPr>
          <p:cNvSpPr/>
          <p:nvPr/>
        </p:nvSpPr>
        <p:spPr>
          <a:xfrm>
            <a:off x="11971858" y="1888065"/>
            <a:ext cx="3166533" cy="3285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33E7F-3E55-015C-13A6-F010F9CF2C8A}"/>
              </a:ext>
            </a:extLst>
          </p:cNvPr>
          <p:cNvSpPr/>
          <p:nvPr/>
        </p:nvSpPr>
        <p:spPr>
          <a:xfrm>
            <a:off x="9955063" y="5302716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L" sz="280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sz="2800" baseline="-25000" dirty="0">
                <a:solidFill>
                  <a:schemeClr val="bg1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sz="2800" dirty="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02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666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0m" descr="H0m">
            <a:hlinkClick r:id="" action="ppaction://media"/>
            <a:extLst>
              <a:ext uri="{FF2B5EF4-FFF2-40B4-BE49-F238E27FC236}">
                <a16:creationId xmlns:a16="http://schemas.microsoft.com/office/drawing/2014/main" id="{74F5126B-CFCE-8544-8E44-F8A6D57A3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82980" y="144403"/>
            <a:ext cx="7036904" cy="1627284"/>
          </a:xfrm>
          <a:prstGeom prst="rect">
            <a:avLst/>
          </a:prstGeom>
        </p:spPr>
      </p:pic>
      <p:pic>
        <p:nvPicPr>
          <p:cNvPr id="9" name="H1m" descr="H1m">
            <a:hlinkClick r:id="" action="ppaction://media"/>
            <a:extLst>
              <a:ext uri="{FF2B5EF4-FFF2-40B4-BE49-F238E27FC236}">
                <a16:creationId xmlns:a16="http://schemas.microsoft.com/office/drawing/2014/main" id="{31BBC299-DD5F-F14E-AD0F-C160B97FC0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044" y="1795067"/>
            <a:ext cx="9804839" cy="1620097"/>
          </a:xfrm>
          <a:prstGeom prst="rect">
            <a:avLst/>
          </a:prstGeom>
        </p:spPr>
      </p:pic>
      <p:pic>
        <p:nvPicPr>
          <p:cNvPr id="10" name="H0p" descr="H0p">
            <a:hlinkClick r:id="" action="ppaction://media"/>
            <a:extLst>
              <a:ext uri="{FF2B5EF4-FFF2-40B4-BE49-F238E27FC236}">
                <a16:creationId xmlns:a16="http://schemas.microsoft.com/office/drawing/2014/main" id="{85584C36-822D-C04B-8FA2-F91A4AF24D1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86710" y="3457228"/>
            <a:ext cx="6839519" cy="1581639"/>
          </a:xfrm>
          <a:prstGeom prst="rect">
            <a:avLst/>
          </a:prstGeom>
        </p:spPr>
      </p:pic>
      <p:pic>
        <p:nvPicPr>
          <p:cNvPr id="11" name="H1p" descr="H1p">
            <a:hlinkClick r:id="" action="ppaction://media"/>
            <a:extLst>
              <a:ext uri="{FF2B5EF4-FFF2-40B4-BE49-F238E27FC236}">
                <a16:creationId xmlns:a16="http://schemas.microsoft.com/office/drawing/2014/main" id="{F7AE35FD-4A48-4D40-94EC-08E5A587BAD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044" y="5056952"/>
            <a:ext cx="9804839" cy="1620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C8B45A-7706-81A4-6E4A-811E2A1419AA}"/>
              </a:ext>
            </a:extLst>
          </p:cNvPr>
          <p:cNvSpPr/>
          <p:nvPr/>
        </p:nvSpPr>
        <p:spPr>
          <a:xfrm>
            <a:off x="7010398" y="-344305"/>
            <a:ext cx="5520260" cy="7603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24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-1" r="43141"/>
          <a:stretch/>
        </p:blipFill>
        <p:spPr>
          <a:xfrm>
            <a:off x="-6628" y="6628"/>
            <a:ext cx="693236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37661D-195C-38BB-05C8-9F0BB4B0A85A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CB4A69-CF92-E7FF-EC05-79214DBD2461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3C88B0-A287-B71B-9797-C02A796527A7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F74064-4E3B-3552-16D4-C69AA40E7CC3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0C3B60-55EC-72A2-F359-67D3D9BBBE0C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408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6809"/>
          <a:stretch/>
        </p:blipFill>
        <p:spPr>
          <a:xfrm>
            <a:off x="7447725" y="2811668"/>
            <a:ext cx="1407517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7CF64-30A7-BE04-6EE5-5EDFA160E0E5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DA2C55-B329-3AB4-EE5B-0E5DB5CEBA33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22FC9C-7CC3-B7C5-00F2-803DCAA188C5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13C1D7-4BF6-D895-75F2-2853D1DF077C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3C1C2C-6EE9-9A4B-0CC9-A0A1AF2D10ED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8D26FC1-91ED-2298-EE9D-3BFA18FF7BFA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6019075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6720808-5F48-854F-AC93-946E6FFC5635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4347"/>
          <a:stretch/>
        </p:blipFill>
        <p:spPr>
          <a:xfrm>
            <a:off x="7447726" y="2811668"/>
            <a:ext cx="2784158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              smooth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8003FF-EC13-E2E9-F3D6-540A26E4788F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4995D2-BA77-A98F-5882-609F782FE603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5A991-A6A2-935F-791F-72E36EBAD30F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42296E-ECA3-E4B1-7E1E-4CDD17FF2129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55B5B-8ACB-8A6F-C6F5-511A5B823FBC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6233648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6720808-5F48-854F-AC93-946E6FFC5635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25" y="2811668"/>
            <a:ext cx="4240697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3845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              smooth           saliency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2B128D-08A0-BB4B-83AF-C2E0D30CD345}"/>
              </a:ext>
            </a:extLst>
          </p:cNvPr>
          <p:cNvSpPr/>
          <p:nvPr/>
        </p:nvSpPr>
        <p:spPr>
          <a:xfrm>
            <a:off x="9914022" y="2363424"/>
            <a:ext cx="2160000" cy="219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1A9585-CC11-AD40-9F04-1ABD757C5F9E}"/>
              </a:ext>
            </a:extLst>
          </p:cNvPr>
          <p:cNvGrpSpPr/>
          <p:nvPr/>
        </p:nvGrpSpPr>
        <p:grpSpPr>
          <a:xfrm>
            <a:off x="10327152" y="4559424"/>
            <a:ext cx="1361270" cy="829289"/>
            <a:chOff x="10327152" y="4559424"/>
            <a:chExt cx="1361270" cy="8292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62A28F-D644-FB43-B82B-EC06B713771D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10994022" y="4559424"/>
              <a:ext cx="0" cy="373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01086C-0F4D-2F4A-9BBD-A69902F17025}"/>
                </a:ext>
              </a:extLst>
            </p:cNvPr>
            <p:cNvSpPr txBox="1"/>
            <p:nvPr/>
          </p:nvSpPr>
          <p:spPr>
            <a:xfrm>
              <a:off x="10327152" y="4865493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800" dirty="0">
                  <a:solidFill>
                    <a:schemeClr val="bg1"/>
                  </a:solidFill>
                </a:rPr>
                <a:t>MinPlus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96AF5-D646-861A-9DE0-11428407D990}"/>
              </a:ext>
            </a:extLst>
          </p:cNvPr>
          <p:cNvSpPr/>
          <p:nvPr/>
        </p:nvSpPr>
        <p:spPr>
          <a:xfrm>
            <a:off x="6109987" y="486200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31676-08DB-B15F-B6BD-118902A4876B}"/>
              </a:ext>
            </a:extLst>
          </p:cNvPr>
          <p:cNvSpPr/>
          <p:nvPr/>
        </p:nvSpPr>
        <p:spPr>
          <a:xfrm>
            <a:off x="6112113" y="3755064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16754E-DB81-2964-3994-B9E1C4921917}"/>
              </a:ext>
            </a:extLst>
          </p:cNvPr>
          <p:cNvSpPr/>
          <p:nvPr/>
        </p:nvSpPr>
        <p:spPr>
          <a:xfrm>
            <a:off x="6109987" y="2124487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2B810-8AAF-3553-B60C-383511A14490}"/>
              </a:ext>
            </a:extLst>
          </p:cNvPr>
          <p:cNvSpPr/>
          <p:nvPr/>
        </p:nvSpPr>
        <p:spPr>
          <a:xfrm>
            <a:off x="6110223" y="5426192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23351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F8E71-D51F-A7CC-2D35-16CAB26A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6" y="643467"/>
            <a:ext cx="2735528" cy="24756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ABCCB-4F25-79EC-3C6C-62861299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59" y="3748194"/>
            <a:ext cx="2541523" cy="24716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899E8-3BF8-4691-CED5-D6D897504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561" y="1111023"/>
            <a:ext cx="3252903" cy="4985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72A45-B473-F99F-8E93-8D9B1FBC6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159" y="1091775"/>
            <a:ext cx="3252903" cy="50237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39AFF6-BFBE-D1DC-1534-6F38F32453F4}"/>
              </a:ext>
            </a:extLst>
          </p:cNvPr>
          <p:cNvSpPr/>
          <p:nvPr/>
        </p:nvSpPr>
        <p:spPr>
          <a:xfrm>
            <a:off x="221450" y="295394"/>
            <a:ext cx="54534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45DD67-51C8-F6D2-CB1A-4953CFC558FC}"/>
              </a:ext>
            </a:extLst>
          </p:cNvPr>
          <p:cNvSpPr/>
          <p:nvPr/>
        </p:nvSpPr>
        <p:spPr>
          <a:xfrm>
            <a:off x="188660" y="3445086"/>
            <a:ext cx="5645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879DA5-238C-23A4-A6DC-B4CB8248EE67}"/>
              </a:ext>
            </a:extLst>
          </p:cNvPr>
          <p:cNvSpPr/>
          <p:nvPr/>
        </p:nvSpPr>
        <p:spPr>
          <a:xfrm>
            <a:off x="4019814" y="302424"/>
            <a:ext cx="54534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DE76EC-A5A2-1DB0-06BE-BACD9349A176}"/>
              </a:ext>
            </a:extLst>
          </p:cNvPr>
          <p:cNvSpPr/>
          <p:nvPr/>
        </p:nvSpPr>
        <p:spPr>
          <a:xfrm>
            <a:off x="7927570" y="303836"/>
            <a:ext cx="56457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EEC050-24FD-3C7F-988D-957D2FF64BAE}"/>
              </a:ext>
            </a:extLst>
          </p:cNvPr>
          <p:cNvSpPr/>
          <p:nvPr/>
        </p:nvSpPr>
        <p:spPr>
          <a:xfrm>
            <a:off x="9352080" y="6391744"/>
            <a:ext cx="2590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See details in the paper…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58359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1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DEC-5274-1E44-8CA0-E4DC45728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2" y="2596329"/>
            <a:ext cx="2498011" cy="16653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4BBE873-CAB9-DF45-B245-62B2EC2B473B}"/>
              </a:ext>
            </a:extLst>
          </p:cNvPr>
          <p:cNvGrpSpPr/>
          <p:nvPr/>
        </p:nvGrpSpPr>
        <p:grpSpPr>
          <a:xfrm>
            <a:off x="3897585" y="107130"/>
            <a:ext cx="8142005" cy="3321873"/>
            <a:chOff x="3897585" y="107130"/>
            <a:chExt cx="8142005" cy="33218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2F6C837-3399-7D40-821D-AF7C4C02642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3897585" y="461073"/>
              <a:ext cx="4900477" cy="2967930"/>
            </a:xfrm>
            <a:prstGeom prst="line">
              <a:avLst/>
            </a:prstGeom>
            <a:ln w="1270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5FB6F3-C136-7343-A31F-7FB3F1005B87}"/>
                </a:ext>
              </a:extLst>
            </p:cNvPr>
            <p:cNvSpPr/>
            <p:nvPr/>
          </p:nvSpPr>
          <p:spPr>
            <a:xfrm>
              <a:off x="8798062" y="107130"/>
              <a:ext cx="32415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  <a:latin typeface="Gill Sans MT" panose="020B0502020104020203" pitchFamily="34" charset="77"/>
                </a:rPr>
                <a:t>3. Experiments</a:t>
              </a:r>
              <a:endParaRPr lang="en-US" sz="4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AE5A11-8CDB-074E-936A-1922642E3A00}"/>
              </a:ext>
            </a:extLst>
          </p:cNvPr>
          <p:cNvGrpSpPr/>
          <p:nvPr/>
        </p:nvGrpSpPr>
        <p:grpSpPr>
          <a:xfrm>
            <a:off x="3878025" y="3429000"/>
            <a:ext cx="5727088" cy="2305871"/>
            <a:chOff x="3878025" y="3429000"/>
            <a:chExt cx="5727088" cy="23058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44AEA8-1F4F-4146-934A-B66C25F618E2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878025" y="3429000"/>
              <a:ext cx="4437675" cy="1597985"/>
            </a:xfrm>
            <a:prstGeom prst="line">
              <a:avLst/>
            </a:prstGeom>
            <a:ln w="1270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439202-2E1F-3147-85E4-0C1EBBBECFDD}"/>
                </a:ext>
              </a:extLst>
            </p:cNvPr>
            <p:cNvSpPr/>
            <p:nvPr/>
          </p:nvSpPr>
          <p:spPr>
            <a:xfrm>
              <a:off x="7026287" y="5026985"/>
              <a:ext cx="257882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  <a:latin typeface="Gill Sans MT" panose="020B0502020104020203" pitchFamily="34" charset="77"/>
                </a:rPr>
                <a:t>2. Method</a:t>
              </a:r>
              <a:endParaRPr lang="en-US" sz="400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C89D9-852C-DE4B-9C17-6B0414863783}"/>
              </a:ext>
            </a:extLst>
          </p:cNvPr>
          <p:cNvGrpSpPr/>
          <p:nvPr/>
        </p:nvGrpSpPr>
        <p:grpSpPr>
          <a:xfrm>
            <a:off x="449562" y="3429000"/>
            <a:ext cx="3458745" cy="3285546"/>
            <a:chOff x="449562" y="3429000"/>
            <a:chExt cx="3458745" cy="328554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882B08-F87C-204B-B72A-4F96849297CC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2178935" y="3429000"/>
              <a:ext cx="1694202" cy="2577660"/>
            </a:xfrm>
            <a:prstGeom prst="line">
              <a:avLst/>
            </a:prstGeom>
            <a:ln w="1270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4514D3-D7CC-C74A-A2DC-4721E7C81986}"/>
                </a:ext>
              </a:extLst>
            </p:cNvPr>
            <p:cNvSpPr/>
            <p:nvPr/>
          </p:nvSpPr>
          <p:spPr>
            <a:xfrm>
              <a:off x="449562" y="6006660"/>
              <a:ext cx="34587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1. Motivation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0A9EAF-16C8-1B4F-B5D6-CB96EBBCA833}"/>
              </a:ext>
            </a:extLst>
          </p:cNvPr>
          <p:cNvGrpSpPr/>
          <p:nvPr/>
        </p:nvGrpSpPr>
        <p:grpSpPr>
          <a:xfrm>
            <a:off x="905646" y="62087"/>
            <a:ext cx="3188630" cy="3366914"/>
            <a:chOff x="905646" y="62087"/>
            <a:chExt cx="3188630" cy="336691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593FA-876A-1045-AC08-8AD74CEE53FD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H="1" flipV="1">
              <a:off x="2499961" y="769973"/>
              <a:ext cx="1373178" cy="2659028"/>
            </a:xfrm>
            <a:prstGeom prst="line">
              <a:avLst/>
            </a:prstGeom>
            <a:ln w="12700">
              <a:solidFill>
                <a:srgbClr val="FF000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86AF72-65E1-2540-B136-B22553ECF6E3}"/>
                </a:ext>
              </a:extLst>
            </p:cNvPr>
            <p:cNvSpPr/>
            <p:nvPr/>
          </p:nvSpPr>
          <p:spPr>
            <a:xfrm>
              <a:off x="905646" y="62087"/>
              <a:ext cx="31886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chemeClr val="bg1"/>
                  </a:solidFill>
                  <a:latin typeface="Gill Sans MT" panose="020B0502020104020203" pitchFamily="34" charset="77"/>
                </a:rPr>
                <a:t>4. Conclusions</a:t>
              </a:r>
              <a:endParaRPr lang="en-US" sz="4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05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59CA1E-BA30-AE47-AE1D-DF97CA633BCC}"/>
              </a:ext>
            </a:extLst>
          </p:cNvPr>
          <p:cNvSpPr/>
          <p:nvPr/>
        </p:nvSpPr>
        <p:spPr>
          <a:xfrm>
            <a:off x="5143787" y="3406869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3AFF1C-6C2C-DA45-94E0-0D6BF14BC2C0}"/>
              </a:ext>
            </a:extLst>
          </p:cNvPr>
          <p:cNvSpPr/>
          <p:nvPr/>
        </p:nvSpPr>
        <p:spPr>
          <a:xfrm>
            <a:off x="6469920" y="3450264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C86A8-DF53-05F2-F18E-BEA9D782F082}"/>
              </a:ext>
            </a:extLst>
          </p:cNvPr>
          <p:cNvSpPr/>
          <p:nvPr/>
        </p:nvSpPr>
        <p:spPr>
          <a:xfrm>
            <a:off x="5154044" y="4133437"/>
            <a:ext cx="54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D4C0E-F7A3-DE02-163F-28F0BC7ED480}"/>
              </a:ext>
            </a:extLst>
          </p:cNvPr>
          <p:cNvSpPr/>
          <p:nvPr/>
        </p:nvSpPr>
        <p:spPr>
          <a:xfrm>
            <a:off x="6492608" y="4171948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26229-F501-7C45-85CF-4FC62C43E381}"/>
              </a:ext>
            </a:extLst>
          </p:cNvPr>
          <p:cNvSpPr txBox="1"/>
          <p:nvPr/>
        </p:nvSpPr>
        <p:spPr>
          <a:xfrm>
            <a:off x="362475" y="686777"/>
            <a:ext cx="11467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Explanation: </a:t>
            </a:r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Relevant parts of the model for happiness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23C14-6697-7A47-8F46-BED8F79F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7" y="2118225"/>
            <a:ext cx="3314700" cy="36703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055B-91F2-3445-B622-578431C1D719}"/>
              </a:ext>
            </a:extLst>
          </p:cNvPr>
          <p:cNvSpPr/>
          <p:nvPr/>
        </p:nvSpPr>
        <p:spPr>
          <a:xfrm>
            <a:off x="4851203" y="3294017"/>
            <a:ext cx="2489594" cy="13762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MinPlus</a:t>
            </a:r>
            <a:endParaRPr lang="en-US" sz="4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23C5F9-F91F-7040-A71B-D9C733F12CF3}"/>
              </a:ext>
            </a:extLst>
          </p:cNvPr>
          <p:cNvCxnSpPr>
            <a:cxnSpLocks/>
          </p:cNvCxnSpPr>
          <p:nvPr/>
        </p:nvCxnSpPr>
        <p:spPr>
          <a:xfrm flipV="1">
            <a:off x="435066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B4578C2-0793-3A4C-A69D-0FDF41D2D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7097"/>
          <a:stretch/>
        </p:blipFill>
        <p:spPr>
          <a:xfrm>
            <a:off x="7854651" y="2146980"/>
            <a:ext cx="3317880" cy="36702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035917-272F-B040-A59B-9CFF9C578B27}"/>
              </a:ext>
            </a:extLst>
          </p:cNvPr>
          <p:cNvCxnSpPr>
            <a:cxnSpLocks/>
          </p:cNvCxnSpPr>
          <p:nvPr/>
        </p:nvCxnSpPr>
        <p:spPr>
          <a:xfrm flipV="1">
            <a:off x="7344612" y="397268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47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DEC-5274-1E44-8CA0-E4DC45728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2" y="2596329"/>
            <a:ext cx="2498011" cy="16653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4BBE873-CAB9-DF45-B245-62B2EC2B473B}"/>
              </a:ext>
            </a:extLst>
          </p:cNvPr>
          <p:cNvGrpSpPr/>
          <p:nvPr/>
        </p:nvGrpSpPr>
        <p:grpSpPr>
          <a:xfrm>
            <a:off x="3897585" y="107130"/>
            <a:ext cx="8142005" cy="3321873"/>
            <a:chOff x="3897585" y="107130"/>
            <a:chExt cx="8142005" cy="33218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2F6C837-3399-7D40-821D-AF7C4C02642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3897585" y="461073"/>
              <a:ext cx="4900477" cy="296793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5FB6F3-C136-7343-A31F-7FB3F1005B87}"/>
                </a:ext>
              </a:extLst>
            </p:cNvPr>
            <p:cNvSpPr/>
            <p:nvPr/>
          </p:nvSpPr>
          <p:spPr>
            <a:xfrm>
              <a:off x="8798062" y="107130"/>
              <a:ext cx="32415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3. Experiments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AE5A11-8CDB-074E-936A-1922642E3A00}"/>
              </a:ext>
            </a:extLst>
          </p:cNvPr>
          <p:cNvGrpSpPr/>
          <p:nvPr/>
        </p:nvGrpSpPr>
        <p:grpSpPr>
          <a:xfrm>
            <a:off x="3878025" y="3429000"/>
            <a:ext cx="5727088" cy="2305871"/>
            <a:chOff x="3878025" y="3429000"/>
            <a:chExt cx="5727088" cy="23058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44AEA8-1F4F-4146-934A-B66C25F618E2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878025" y="3429000"/>
              <a:ext cx="4437675" cy="1597985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439202-2E1F-3147-85E4-0C1EBBBECFDD}"/>
                </a:ext>
              </a:extLst>
            </p:cNvPr>
            <p:cNvSpPr/>
            <p:nvPr/>
          </p:nvSpPr>
          <p:spPr>
            <a:xfrm>
              <a:off x="7026287" y="5026985"/>
              <a:ext cx="257882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2. Method</a:t>
              </a:r>
              <a:endPara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C89D9-852C-DE4B-9C17-6B0414863783}"/>
              </a:ext>
            </a:extLst>
          </p:cNvPr>
          <p:cNvGrpSpPr/>
          <p:nvPr/>
        </p:nvGrpSpPr>
        <p:grpSpPr>
          <a:xfrm>
            <a:off x="449562" y="3429000"/>
            <a:ext cx="3458745" cy="3285546"/>
            <a:chOff x="449562" y="3429000"/>
            <a:chExt cx="3458745" cy="328554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882B08-F87C-204B-B72A-4F96849297CC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2178935" y="3429000"/>
              <a:ext cx="1694202" cy="257766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4514D3-D7CC-C74A-A2DC-4721E7C81986}"/>
                </a:ext>
              </a:extLst>
            </p:cNvPr>
            <p:cNvSpPr/>
            <p:nvPr/>
          </p:nvSpPr>
          <p:spPr>
            <a:xfrm>
              <a:off x="449562" y="6006660"/>
              <a:ext cx="34587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1. Motivation</a:t>
              </a:r>
              <a:endPara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0A9EAF-16C8-1B4F-B5D6-CB96EBBCA833}"/>
              </a:ext>
            </a:extLst>
          </p:cNvPr>
          <p:cNvGrpSpPr/>
          <p:nvPr/>
        </p:nvGrpSpPr>
        <p:grpSpPr>
          <a:xfrm>
            <a:off x="905646" y="62087"/>
            <a:ext cx="3188630" cy="3366914"/>
            <a:chOff x="905646" y="62087"/>
            <a:chExt cx="3188630" cy="336691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593FA-876A-1045-AC08-8AD74CEE53FD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H="1" flipV="1">
              <a:off x="2499961" y="769973"/>
              <a:ext cx="1373178" cy="2659028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86AF72-65E1-2540-B136-B22553ECF6E3}"/>
                </a:ext>
              </a:extLst>
            </p:cNvPr>
            <p:cNvSpPr/>
            <p:nvPr/>
          </p:nvSpPr>
          <p:spPr>
            <a:xfrm>
              <a:off x="905646" y="62087"/>
              <a:ext cx="31886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4. Conclusions</a:t>
              </a:r>
              <a:endPara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C5C13A9-AAFD-3130-BCA1-8B0E0848FBE2}"/>
              </a:ext>
            </a:extLst>
          </p:cNvPr>
          <p:cNvSpPr/>
          <p:nvPr/>
        </p:nvSpPr>
        <p:spPr>
          <a:xfrm>
            <a:off x="3809164" y="3366714"/>
            <a:ext cx="138223" cy="1382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1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093 L 0.40156 -0.4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3" y="-2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45A0F-6AAC-2FA3-C04C-2795522A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825750"/>
            <a:ext cx="8890000" cy="120650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E2BF9185-4DA4-9A05-1CB7-1652C2184C38}"/>
              </a:ext>
            </a:extLst>
          </p:cNvPr>
          <p:cNvSpPr/>
          <p:nvPr/>
        </p:nvSpPr>
        <p:spPr>
          <a:xfrm rot="5400000">
            <a:off x="9033271" y="1743473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43240-5942-B4AD-2F9E-52594D287CC2}"/>
              </a:ext>
            </a:extLst>
          </p:cNvPr>
          <p:cNvSpPr txBox="1"/>
          <p:nvPr/>
        </p:nvSpPr>
        <p:spPr>
          <a:xfrm>
            <a:off x="8374505" y="1762346"/>
            <a:ext cx="163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 IMAGE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40BF15E-1686-763E-C88B-B6F7526020C8}"/>
              </a:ext>
            </a:extLst>
          </p:cNvPr>
          <p:cNvSpPr/>
          <p:nvPr/>
        </p:nvSpPr>
        <p:spPr>
          <a:xfrm rot="5400000">
            <a:off x="6371025" y="1738705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1480B-300F-E11B-53BE-582E207889C8}"/>
              </a:ext>
            </a:extLst>
          </p:cNvPr>
          <p:cNvSpPr txBox="1"/>
          <p:nvPr/>
        </p:nvSpPr>
        <p:spPr>
          <a:xfrm>
            <a:off x="5806675" y="1757578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 IMAGE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4AF3E04-F67E-3331-32DC-8516E5991694}"/>
              </a:ext>
            </a:extLst>
          </p:cNvPr>
          <p:cNvSpPr/>
          <p:nvPr/>
        </p:nvSpPr>
        <p:spPr>
          <a:xfrm rot="16200000">
            <a:off x="7697166" y="1474603"/>
            <a:ext cx="387786" cy="51855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7122261" y="4303932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(cosine distance)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2473543" y="4103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1276252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45A0F-6AAC-2FA3-C04C-2795522A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825750"/>
            <a:ext cx="8890000" cy="120650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E2BF9185-4DA4-9A05-1CB7-1652C2184C38}"/>
              </a:ext>
            </a:extLst>
          </p:cNvPr>
          <p:cNvSpPr/>
          <p:nvPr/>
        </p:nvSpPr>
        <p:spPr>
          <a:xfrm rot="5400000">
            <a:off x="9033271" y="1743473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43240-5942-B4AD-2F9E-52594D287CC2}"/>
              </a:ext>
            </a:extLst>
          </p:cNvPr>
          <p:cNvSpPr txBox="1"/>
          <p:nvPr/>
        </p:nvSpPr>
        <p:spPr>
          <a:xfrm>
            <a:off x="8374505" y="1762346"/>
            <a:ext cx="163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 IMAGE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40BF15E-1686-763E-C88B-B6F7526020C8}"/>
              </a:ext>
            </a:extLst>
          </p:cNvPr>
          <p:cNvSpPr/>
          <p:nvPr/>
        </p:nvSpPr>
        <p:spPr>
          <a:xfrm rot="5400000">
            <a:off x="6371025" y="1738705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1480B-300F-E11B-53BE-582E207889C8}"/>
              </a:ext>
            </a:extLst>
          </p:cNvPr>
          <p:cNvSpPr txBox="1"/>
          <p:nvPr/>
        </p:nvSpPr>
        <p:spPr>
          <a:xfrm>
            <a:off x="5806675" y="1757578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 IMAGE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4AF3E04-F67E-3331-32DC-8516E5991694}"/>
              </a:ext>
            </a:extLst>
          </p:cNvPr>
          <p:cNvSpPr/>
          <p:nvPr/>
        </p:nvSpPr>
        <p:spPr>
          <a:xfrm rot="16200000">
            <a:off x="7697166" y="1474603"/>
            <a:ext cx="387786" cy="51855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7122261" y="4303932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(cosine distance)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2473543" y="4103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A2D24-6441-D106-659E-F0A771A0DC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61857" y="3033707"/>
            <a:ext cx="710806" cy="782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3DEBCB-3E90-6E6E-D10B-41CA15D63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339" y="3049142"/>
            <a:ext cx="782641" cy="782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642AA2-F0F2-2153-5BF6-9A2BAC5A273F}"/>
              </a:ext>
            </a:extLst>
          </p:cNvPr>
          <p:cNvSpPr txBox="1"/>
          <p:nvPr/>
        </p:nvSpPr>
        <p:spPr>
          <a:xfrm>
            <a:off x="10498538" y="3148074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= 0.8724</a:t>
            </a:r>
          </a:p>
        </p:txBody>
      </p:sp>
    </p:spTree>
    <p:extLst>
      <p:ext uri="{BB962C8B-B14F-4D97-AF65-F5344CB8AC3E}">
        <p14:creationId xmlns:p14="http://schemas.microsoft.com/office/powerpoint/2010/main" val="2839090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18115-D56D-5078-C1A4-1301F7E1D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03" b="12667"/>
          <a:stretch/>
        </p:blipFill>
        <p:spPr>
          <a:xfrm>
            <a:off x="5241537" y="0"/>
            <a:ext cx="1994148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D6D1F5-A23D-7A73-9B2C-CFAAB03E0DC4}"/>
              </a:ext>
            </a:extLst>
          </p:cNvPr>
          <p:cNvSpPr/>
          <p:nvPr/>
        </p:nvSpPr>
        <p:spPr>
          <a:xfrm>
            <a:off x="1071020" y="2890391"/>
            <a:ext cx="3185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Comparison with 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other approaches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Using </a:t>
            </a:r>
            <a:r>
              <a:rPr lang="en-US" sz="32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ArcFace</a:t>
            </a:r>
            <a:endParaRPr lang="es-ES_tradnl" sz="32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D9282-5DFC-33C5-28DA-C9308A6D4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1" b="12667"/>
          <a:stretch/>
        </p:blipFill>
        <p:spPr>
          <a:xfrm>
            <a:off x="7222431" y="0"/>
            <a:ext cx="284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63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 for different matchers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B3A87-43BC-944D-848D-A452D340F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683847" y="-7051"/>
            <a:ext cx="8959513" cy="59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73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BDA76F-7A5B-E91C-8261-8FC08328E49A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 for different matchers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8FDB1-EF5E-2B40-8674-30E92CE41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4" b="180"/>
          <a:stretch/>
        </p:blipFill>
        <p:spPr>
          <a:xfrm>
            <a:off x="2667805" y="12033"/>
            <a:ext cx="8959513" cy="58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76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07852 -0.05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-2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9E9B8-E2FE-7847-9DFA-A12FBEFB9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" b="51029"/>
          <a:stretch/>
        </p:blipFill>
        <p:spPr>
          <a:xfrm>
            <a:off x="2340689" y="4714957"/>
            <a:ext cx="9673510" cy="862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8F5FE-0896-8C4D-AFE3-EEEEF266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38893"/>
            <a:ext cx="9817100" cy="43760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74C22B-05A0-9442-BEBC-4CA63F6594C9}"/>
              </a:ext>
            </a:extLst>
          </p:cNvPr>
          <p:cNvSpPr/>
          <p:nvPr/>
        </p:nvSpPr>
        <p:spPr>
          <a:xfrm>
            <a:off x="289628" y="681347"/>
            <a:ext cx="1498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Synthetic images with different qualities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C58CB-FC38-FC43-AAA2-1FF88F2CC1EA}"/>
              </a:ext>
            </a:extLst>
          </p:cNvPr>
          <p:cNvSpPr txBox="1"/>
          <p:nvPr/>
        </p:nvSpPr>
        <p:spPr>
          <a:xfrm rot="16200000">
            <a:off x="1929700" y="5061605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MinPlus</a:t>
            </a:r>
            <a:endParaRPr lang="es-ES_tradnl" sz="1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90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DBF90-87A0-174B-9EA8-379A4E31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08" y="794084"/>
            <a:ext cx="8321478" cy="5269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565F6E-9784-F845-BCB7-F1465AC71446}"/>
              </a:ext>
            </a:extLst>
          </p:cNvPr>
          <p:cNvSpPr/>
          <p:nvPr/>
        </p:nvSpPr>
        <p:spPr>
          <a:xfrm>
            <a:off x="470999" y="2340094"/>
            <a:ext cx="23738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3.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Faces from different demographic groups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Expression (Attribute)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5081012" y="4132771"/>
            <a:ext cx="121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3773706" y="387350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03B28-FEC0-4F6F-DC5F-B9BF65AC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08" y="2879069"/>
            <a:ext cx="4213150" cy="1030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2178E2-A7F1-BC92-0867-B3560487F5EA}"/>
              </a:ext>
            </a:extLst>
          </p:cNvPr>
          <p:cNvSpPr txBox="1"/>
          <p:nvPr/>
        </p:nvSpPr>
        <p:spPr>
          <a:xfrm>
            <a:off x="6640654" y="4106191"/>
            <a:ext cx="121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16A44B-3EFB-DB15-21B7-B0DFD0F024A3}"/>
              </a:ext>
            </a:extLst>
          </p:cNvPr>
          <p:cNvCxnSpPr>
            <a:cxnSpLocks/>
          </p:cNvCxnSpPr>
          <p:nvPr/>
        </p:nvCxnSpPr>
        <p:spPr>
          <a:xfrm flipV="1">
            <a:off x="5764797" y="3675186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BAA72-3B43-FA6A-BB69-AEAEFCB36DB0}"/>
              </a:ext>
            </a:extLst>
          </p:cNvPr>
          <p:cNvCxnSpPr>
            <a:cxnSpLocks/>
          </p:cNvCxnSpPr>
          <p:nvPr/>
        </p:nvCxnSpPr>
        <p:spPr>
          <a:xfrm flipV="1">
            <a:off x="7107822" y="3660898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67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DEC-5274-1E44-8CA0-E4DC45728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2" y="2596329"/>
            <a:ext cx="2498011" cy="16653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4BBE873-CAB9-DF45-B245-62B2EC2B473B}"/>
              </a:ext>
            </a:extLst>
          </p:cNvPr>
          <p:cNvGrpSpPr/>
          <p:nvPr/>
        </p:nvGrpSpPr>
        <p:grpSpPr>
          <a:xfrm>
            <a:off x="3897585" y="107130"/>
            <a:ext cx="8142005" cy="3321873"/>
            <a:chOff x="3897585" y="107130"/>
            <a:chExt cx="8142005" cy="33218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2F6C837-3399-7D40-821D-AF7C4C02642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3897585" y="461073"/>
              <a:ext cx="4900477" cy="296793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5FB6F3-C136-7343-A31F-7FB3F1005B87}"/>
                </a:ext>
              </a:extLst>
            </p:cNvPr>
            <p:cNvSpPr/>
            <p:nvPr/>
          </p:nvSpPr>
          <p:spPr>
            <a:xfrm>
              <a:off x="8798062" y="107130"/>
              <a:ext cx="32415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3. Experiments</a:t>
              </a: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AE5A11-8CDB-074E-936A-1922642E3A00}"/>
              </a:ext>
            </a:extLst>
          </p:cNvPr>
          <p:cNvGrpSpPr/>
          <p:nvPr/>
        </p:nvGrpSpPr>
        <p:grpSpPr>
          <a:xfrm>
            <a:off x="3878025" y="3429000"/>
            <a:ext cx="5727088" cy="2305871"/>
            <a:chOff x="3878025" y="3429000"/>
            <a:chExt cx="5727088" cy="23058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44AEA8-1F4F-4146-934A-B66C25F618E2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878025" y="3429000"/>
              <a:ext cx="4437675" cy="1597985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439202-2E1F-3147-85E4-0C1EBBBECFDD}"/>
                </a:ext>
              </a:extLst>
            </p:cNvPr>
            <p:cNvSpPr/>
            <p:nvPr/>
          </p:nvSpPr>
          <p:spPr>
            <a:xfrm>
              <a:off x="7026287" y="5026985"/>
              <a:ext cx="257882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2. Method</a:t>
              </a:r>
              <a:endPara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C89D9-852C-DE4B-9C17-6B0414863783}"/>
              </a:ext>
            </a:extLst>
          </p:cNvPr>
          <p:cNvGrpSpPr/>
          <p:nvPr/>
        </p:nvGrpSpPr>
        <p:grpSpPr>
          <a:xfrm>
            <a:off x="449562" y="3429000"/>
            <a:ext cx="3458745" cy="3285546"/>
            <a:chOff x="449562" y="3429000"/>
            <a:chExt cx="3458745" cy="328554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882B08-F87C-204B-B72A-4F96849297CC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2178935" y="3429000"/>
              <a:ext cx="1694202" cy="257766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4514D3-D7CC-C74A-A2DC-4721E7C81986}"/>
                </a:ext>
              </a:extLst>
            </p:cNvPr>
            <p:cNvSpPr/>
            <p:nvPr/>
          </p:nvSpPr>
          <p:spPr>
            <a:xfrm>
              <a:off x="449562" y="6006660"/>
              <a:ext cx="34587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1. Motivation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0A9EAF-16C8-1B4F-B5D6-CB96EBBCA833}"/>
              </a:ext>
            </a:extLst>
          </p:cNvPr>
          <p:cNvGrpSpPr/>
          <p:nvPr/>
        </p:nvGrpSpPr>
        <p:grpSpPr>
          <a:xfrm>
            <a:off x="905646" y="62087"/>
            <a:ext cx="3188630" cy="3366914"/>
            <a:chOff x="905646" y="62087"/>
            <a:chExt cx="3188630" cy="336691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593FA-876A-1045-AC08-8AD74CEE53FD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H="1" flipV="1">
              <a:off x="2499961" y="769973"/>
              <a:ext cx="1373178" cy="2659028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86AF72-65E1-2540-B136-B22553ECF6E3}"/>
                </a:ext>
              </a:extLst>
            </p:cNvPr>
            <p:cNvSpPr/>
            <p:nvPr/>
          </p:nvSpPr>
          <p:spPr>
            <a:xfrm>
              <a:off x="905646" y="62087"/>
              <a:ext cx="31886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4. Conclusions</a:t>
              </a: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C5C13A9-AAFD-3130-BCA1-8B0E0848FBE2}"/>
              </a:ext>
            </a:extLst>
          </p:cNvPr>
          <p:cNvSpPr/>
          <p:nvPr/>
        </p:nvSpPr>
        <p:spPr>
          <a:xfrm>
            <a:off x="3809164" y="3366714"/>
            <a:ext cx="138223" cy="1382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093 L -0.13776 0.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Expression (Attribute)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5081012" y="4132771"/>
            <a:ext cx="121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3773706" y="387350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03B28-FEC0-4F6F-DC5F-B9BF65AC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08" y="2879069"/>
            <a:ext cx="4213150" cy="1030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2178E2-A7F1-BC92-0867-B3560487F5EA}"/>
              </a:ext>
            </a:extLst>
          </p:cNvPr>
          <p:cNvSpPr txBox="1"/>
          <p:nvPr/>
        </p:nvSpPr>
        <p:spPr>
          <a:xfrm>
            <a:off x="6640654" y="4106191"/>
            <a:ext cx="121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BD5B12F-091B-EF48-1AE9-D1A5E9EC8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959685"/>
              </p:ext>
            </p:extLst>
          </p:nvPr>
        </p:nvGraphicFramePr>
        <p:xfrm>
          <a:off x="4675777" y="4670279"/>
          <a:ext cx="1771374" cy="1920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3488">
                  <a:extLst>
                    <a:ext uri="{9D8B030D-6E8A-4147-A177-3AD203B41FA5}">
                      <a16:colId xmlns:a16="http://schemas.microsoft.com/office/drawing/2014/main" val="1726701853"/>
                    </a:ext>
                  </a:extLst>
                </a:gridCol>
                <a:gridCol w="707886">
                  <a:extLst>
                    <a:ext uri="{9D8B030D-6E8A-4147-A177-3AD203B41FA5}">
                      <a16:colId xmlns:a16="http://schemas.microsoft.com/office/drawing/2014/main" val="2366844213"/>
                    </a:ext>
                  </a:extLst>
                </a:gridCol>
              </a:tblGrid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180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04033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scared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24317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0.9723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50544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6130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surprised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33185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5580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A6DB320-EFDF-3A10-8F91-2809C758A5D8}"/>
              </a:ext>
            </a:extLst>
          </p:cNvPr>
          <p:cNvSpPr txBox="1"/>
          <p:nvPr/>
        </p:nvSpPr>
        <p:spPr>
          <a:xfrm>
            <a:off x="6931624" y="3151966"/>
            <a:ext cx="36740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800" dirty="0"/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66BF81-15F6-1FE2-35A1-A74CD7EFB9BE}"/>
              </a:ext>
            </a:extLst>
          </p:cNvPr>
          <p:cNvCxnSpPr/>
          <p:nvPr/>
        </p:nvCxnSpPr>
        <p:spPr>
          <a:xfrm>
            <a:off x="6447151" y="5630399"/>
            <a:ext cx="1811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0668FF-E421-57C0-5303-A8F9EA658193}"/>
              </a:ext>
            </a:extLst>
          </p:cNvPr>
          <p:cNvSpPr txBox="1"/>
          <p:nvPr/>
        </p:nvSpPr>
        <p:spPr>
          <a:xfrm>
            <a:off x="8360377" y="5476510"/>
            <a:ext cx="2798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FOURTH ATTRIBUTE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A5F026-EEB7-C0EE-F2BF-90D992A7DDA8}"/>
              </a:ext>
            </a:extLst>
          </p:cNvPr>
          <p:cNvCxnSpPr>
            <a:cxnSpLocks/>
          </p:cNvCxnSpPr>
          <p:nvPr/>
        </p:nvCxnSpPr>
        <p:spPr>
          <a:xfrm flipV="1">
            <a:off x="7107822" y="3660898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AF4609E-D0B0-F15B-E93B-D1CEB46E1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58" y="3162355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8AAA94-F6EE-8866-8EA9-443EF8CD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830" y="5305006"/>
            <a:ext cx="508000" cy="6731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08AEF5-95A2-EB71-45FB-D254D029F0F7}"/>
              </a:ext>
            </a:extLst>
          </p:cNvPr>
          <p:cNvCxnSpPr>
            <a:cxnSpLocks/>
          </p:cNvCxnSpPr>
          <p:nvPr/>
        </p:nvCxnSpPr>
        <p:spPr>
          <a:xfrm flipV="1">
            <a:off x="5764797" y="3675186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9386D38C-1C45-46F1-602E-2C14A7825640}"/>
              </a:ext>
            </a:extLst>
          </p:cNvPr>
          <p:cNvSpPr/>
          <p:nvPr/>
        </p:nvSpPr>
        <p:spPr>
          <a:xfrm>
            <a:off x="4185838" y="4740288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132441-4DE2-EE19-D4AA-BB161C7F8491}"/>
              </a:ext>
            </a:extLst>
          </p:cNvPr>
          <p:cNvSpPr txBox="1"/>
          <p:nvPr/>
        </p:nvSpPr>
        <p:spPr>
          <a:xfrm>
            <a:off x="7472398" y="3121188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= 0.9723</a:t>
            </a:r>
          </a:p>
        </p:txBody>
      </p:sp>
    </p:spTree>
    <p:extLst>
      <p:ext uri="{BB962C8B-B14F-4D97-AF65-F5344CB8AC3E}">
        <p14:creationId xmlns:p14="http://schemas.microsoft.com/office/powerpoint/2010/main" val="3781681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9784E-4852-F7B1-CEE9-B098E8A88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78"/>
          <a:stretch/>
        </p:blipFill>
        <p:spPr>
          <a:xfrm>
            <a:off x="3821077" y="0"/>
            <a:ext cx="8587048" cy="6893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02977-6AEF-171F-4342-B480A7D2CA5E}"/>
              </a:ext>
            </a:extLst>
          </p:cNvPr>
          <p:cNvSpPr/>
          <p:nvPr/>
        </p:nvSpPr>
        <p:spPr>
          <a:xfrm>
            <a:off x="91689" y="2530368"/>
            <a:ext cx="26648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for recognition of expressions using </a:t>
            </a:r>
            <a:r>
              <a:rPr lang="en-US" sz="32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Xception</a:t>
            </a:r>
            <a:endParaRPr lang="es-ES_tradnl" sz="32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BAF6F-5305-63E4-B135-DBFC6D00FF38}"/>
              </a:ext>
            </a:extLst>
          </p:cNvPr>
          <p:cNvSpPr txBox="1"/>
          <p:nvPr/>
        </p:nvSpPr>
        <p:spPr>
          <a:xfrm>
            <a:off x="2980733" y="1583098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HAPPINESS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BD603-3853-7490-0437-9AF96FED5C65}"/>
              </a:ext>
            </a:extLst>
          </p:cNvPr>
          <p:cNvSpPr txBox="1"/>
          <p:nvPr/>
        </p:nvSpPr>
        <p:spPr>
          <a:xfrm>
            <a:off x="3067038" y="319208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SURPREISE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8564-D418-C1E5-00A2-BB2F8C23D642}"/>
              </a:ext>
            </a:extLst>
          </p:cNvPr>
          <p:cNvSpPr txBox="1"/>
          <p:nvPr/>
        </p:nvSpPr>
        <p:spPr>
          <a:xfrm>
            <a:off x="3418259" y="4788132"/>
            <a:ext cx="84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ANGRY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2832D-6362-AE18-B82B-3C123FD5AD4A}"/>
              </a:ext>
            </a:extLst>
          </p:cNvPr>
          <p:cNvSpPr txBox="1"/>
          <p:nvPr/>
        </p:nvSpPr>
        <p:spPr>
          <a:xfrm>
            <a:off x="3200087" y="64418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1812965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Detection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4960155" y="4132771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178E2-A7F1-BC92-0867-B3560487F5EA}"/>
              </a:ext>
            </a:extLst>
          </p:cNvPr>
          <p:cNvSpPr txBox="1"/>
          <p:nvPr/>
        </p:nvSpPr>
        <p:spPr>
          <a:xfrm>
            <a:off x="5552594" y="1664669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THE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OBJECT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16A44B-3EFB-DB15-21B7-B0DFD0F024A3}"/>
              </a:ext>
            </a:extLst>
          </p:cNvPr>
          <p:cNvCxnSpPr>
            <a:cxnSpLocks/>
          </p:cNvCxnSpPr>
          <p:nvPr/>
        </p:nvCxnSpPr>
        <p:spPr>
          <a:xfrm flipV="1">
            <a:off x="5964826" y="3675186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BAA72-3B43-FA6A-BB69-AEAEFCB36DB0}"/>
              </a:ext>
            </a:extLst>
          </p:cNvPr>
          <p:cNvCxnSpPr>
            <a:cxnSpLocks/>
          </p:cNvCxnSpPr>
          <p:nvPr/>
        </p:nvCxnSpPr>
        <p:spPr>
          <a:xfrm flipV="1">
            <a:off x="6493467" y="2232152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4865A52-0591-206B-431C-87BEFB00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98" y="2601324"/>
            <a:ext cx="4159612" cy="92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D597F-95A4-1663-4BEC-3BEB89C3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618" y="5242329"/>
            <a:ext cx="2214962" cy="6338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5A9754-27D1-16E8-575E-5DAD15964DF1}"/>
              </a:ext>
            </a:extLst>
          </p:cNvPr>
          <p:cNvCxnSpPr>
            <a:cxnSpLocks/>
          </p:cNvCxnSpPr>
          <p:nvPr/>
        </p:nvCxnSpPr>
        <p:spPr>
          <a:xfrm flipV="1">
            <a:off x="5960058" y="4741997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129401B-2EDF-CC65-2AAE-0BC74F45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877" y="4658572"/>
            <a:ext cx="5028123" cy="17568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E28337-F6E9-7458-3E64-2FE37BB74242}"/>
              </a:ext>
            </a:extLst>
          </p:cNvPr>
          <p:cNvSpPr txBox="1"/>
          <p:nvPr/>
        </p:nvSpPr>
        <p:spPr>
          <a:xfrm>
            <a:off x="7163877" y="4316342"/>
            <a:ext cx="29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DETECTED OBJECT: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26F997F-C86C-3EEC-1D80-B32655959F73}"/>
              </a:ext>
            </a:extLst>
          </p:cNvPr>
          <p:cNvSpPr/>
          <p:nvPr/>
        </p:nvSpPr>
        <p:spPr>
          <a:xfrm>
            <a:off x="7029580" y="4741997"/>
            <a:ext cx="314181" cy="16569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1DF7E-019C-BBF5-E5CB-CF8A80122B70}"/>
              </a:ext>
            </a:extLst>
          </p:cNvPr>
          <p:cNvSpPr txBox="1"/>
          <p:nvPr/>
        </p:nvSpPr>
        <p:spPr>
          <a:xfrm>
            <a:off x="6785683" y="2463115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3973208" y="3424615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1949287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Detection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4960155" y="4132771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178E2-A7F1-BC92-0867-B3560487F5EA}"/>
              </a:ext>
            </a:extLst>
          </p:cNvPr>
          <p:cNvSpPr txBox="1"/>
          <p:nvPr/>
        </p:nvSpPr>
        <p:spPr>
          <a:xfrm>
            <a:off x="5552594" y="1664669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THE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OBJECT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16A44B-3EFB-DB15-21B7-B0DFD0F024A3}"/>
              </a:ext>
            </a:extLst>
          </p:cNvPr>
          <p:cNvCxnSpPr>
            <a:cxnSpLocks/>
          </p:cNvCxnSpPr>
          <p:nvPr/>
        </p:nvCxnSpPr>
        <p:spPr>
          <a:xfrm flipV="1">
            <a:off x="5964826" y="3675186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4865A52-0591-206B-431C-87BEFB00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98" y="2601324"/>
            <a:ext cx="4159612" cy="92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D597F-95A4-1663-4BEC-3BEB89C3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618" y="5242329"/>
            <a:ext cx="2214962" cy="6338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5A9754-27D1-16E8-575E-5DAD15964DF1}"/>
              </a:ext>
            </a:extLst>
          </p:cNvPr>
          <p:cNvCxnSpPr>
            <a:cxnSpLocks/>
          </p:cNvCxnSpPr>
          <p:nvPr/>
        </p:nvCxnSpPr>
        <p:spPr>
          <a:xfrm flipV="1">
            <a:off x="5960058" y="4741997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129401B-2EDF-CC65-2AAE-0BC74F45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877" y="4658572"/>
            <a:ext cx="5028123" cy="17568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E28337-F6E9-7458-3E64-2FE37BB74242}"/>
              </a:ext>
            </a:extLst>
          </p:cNvPr>
          <p:cNvSpPr txBox="1"/>
          <p:nvPr/>
        </p:nvSpPr>
        <p:spPr>
          <a:xfrm>
            <a:off x="7163877" y="4316342"/>
            <a:ext cx="29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DETECTED OBJECT: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26F997F-C86C-3EEC-1D80-B32655959F73}"/>
              </a:ext>
            </a:extLst>
          </p:cNvPr>
          <p:cNvSpPr/>
          <p:nvPr/>
        </p:nvSpPr>
        <p:spPr>
          <a:xfrm>
            <a:off x="7029580" y="4741997"/>
            <a:ext cx="314181" cy="16569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1DF7E-019C-BBF5-E5CB-CF8A80122B70}"/>
              </a:ext>
            </a:extLst>
          </p:cNvPr>
          <p:cNvSpPr txBox="1"/>
          <p:nvPr/>
        </p:nvSpPr>
        <p:spPr>
          <a:xfrm>
            <a:off x="6785683" y="2463115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3674758" y="3424615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C5FED5-DA6A-80C9-FFBB-C375D976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3" y="3806756"/>
            <a:ext cx="3160029" cy="28198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75042C7-1792-7226-BE02-8A9E7B5E858B}"/>
              </a:ext>
            </a:extLst>
          </p:cNvPr>
          <p:cNvSpPr/>
          <p:nvPr/>
        </p:nvSpPr>
        <p:spPr>
          <a:xfrm>
            <a:off x="1807541" y="4048454"/>
            <a:ext cx="546553" cy="836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BC4C19-A8CB-D89E-CEE6-A9D8EC1C28BF}"/>
              </a:ext>
            </a:extLst>
          </p:cNvPr>
          <p:cNvSpPr/>
          <p:nvPr/>
        </p:nvSpPr>
        <p:spPr>
          <a:xfrm>
            <a:off x="1072961" y="4132770"/>
            <a:ext cx="433813" cy="701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DF143A-AF9C-4735-E8A2-43DFA01CDFDE}"/>
              </a:ext>
            </a:extLst>
          </p:cNvPr>
          <p:cNvSpPr/>
          <p:nvPr/>
        </p:nvSpPr>
        <p:spPr>
          <a:xfrm>
            <a:off x="961415" y="4727645"/>
            <a:ext cx="234761" cy="209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9B6591-0E4C-371B-9B2E-B479857B5FAA}"/>
              </a:ext>
            </a:extLst>
          </p:cNvPr>
          <p:cNvSpPr/>
          <p:nvPr/>
        </p:nvSpPr>
        <p:spPr>
          <a:xfrm>
            <a:off x="2235739" y="4776285"/>
            <a:ext cx="234761" cy="209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C2BAA-35AA-7B36-01A9-A98D31E0E8FF}"/>
              </a:ext>
            </a:extLst>
          </p:cNvPr>
          <p:cNvSpPr txBox="1"/>
          <p:nvPr/>
        </p:nvSpPr>
        <p:spPr>
          <a:xfrm>
            <a:off x="6327455" y="2326612"/>
            <a:ext cx="264707" cy="1508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 sz="2800" dirty="0"/>
          </a:p>
          <a:p>
            <a:r>
              <a:rPr lang="es-ES_tradnl" sz="3600" dirty="0"/>
              <a:t>2</a:t>
            </a:r>
          </a:p>
          <a:p>
            <a:endParaRPr lang="es-ES_tradnl" sz="2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BAA72-3B43-FA6A-BB69-AEAEFCB36DB0}"/>
              </a:ext>
            </a:extLst>
          </p:cNvPr>
          <p:cNvCxnSpPr>
            <a:cxnSpLocks/>
          </p:cNvCxnSpPr>
          <p:nvPr/>
        </p:nvCxnSpPr>
        <p:spPr>
          <a:xfrm flipV="1">
            <a:off x="6493467" y="2232152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C4FE4F-B2C0-385C-896C-4293359A71B8}"/>
              </a:ext>
            </a:extLst>
          </p:cNvPr>
          <p:cNvSpPr txBox="1"/>
          <p:nvPr/>
        </p:nvSpPr>
        <p:spPr>
          <a:xfrm>
            <a:off x="7812035" y="278827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= 0.7248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BECF-A5F3-DF3C-5531-46E3A54A68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879"/>
          <a:stretch/>
        </p:blipFill>
        <p:spPr>
          <a:xfrm>
            <a:off x="152963" y="3298756"/>
            <a:ext cx="526485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13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1367F-EB8C-3F4A-B6AE-C4AE4D8CA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9"/>
          <a:stretch/>
        </p:blipFill>
        <p:spPr>
          <a:xfrm>
            <a:off x="3921959" y="0"/>
            <a:ext cx="8285281" cy="6858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189D5C-150E-8470-B8BA-192A9D6D96EA}"/>
              </a:ext>
            </a:extLst>
          </p:cNvPr>
          <p:cNvSpPr/>
          <p:nvPr/>
        </p:nvSpPr>
        <p:spPr>
          <a:xfrm>
            <a:off x="526571" y="2644170"/>
            <a:ext cx="3088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for face detection using MTCNN</a:t>
            </a:r>
            <a:endParaRPr lang="es-ES_tradnl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792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F0022-BF6A-FB5D-EA17-02066CF77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45"/>
          <a:stretch/>
        </p:blipFill>
        <p:spPr>
          <a:xfrm>
            <a:off x="4015777" y="-15240"/>
            <a:ext cx="8160983" cy="68853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13872-5E59-1C89-6C98-7D043A62A685}"/>
              </a:ext>
            </a:extLst>
          </p:cNvPr>
          <p:cNvSpPr/>
          <p:nvPr/>
        </p:nvSpPr>
        <p:spPr>
          <a:xfrm>
            <a:off x="15240" y="2397948"/>
            <a:ext cx="331729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for face detection with masks using YOLOv5s</a:t>
            </a:r>
            <a:endParaRPr lang="es-ES_tradnl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14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DEC-5274-1E44-8CA0-E4DC45728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2" y="2596329"/>
            <a:ext cx="2498011" cy="16653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4BBE873-CAB9-DF45-B245-62B2EC2B473B}"/>
              </a:ext>
            </a:extLst>
          </p:cNvPr>
          <p:cNvGrpSpPr/>
          <p:nvPr/>
        </p:nvGrpSpPr>
        <p:grpSpPr>
          <a:xfrm>
            <a:off x="3897585" y="107130"/>
            <a:ext cx="8142005" cy="3321873"/>
            <a:chOff x="3897585" y="107130"/>
            <a:chExt cx="8142005" cy="33218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2F6C837-3399-7D40-821D-AF7C4C02642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3897585" y="461073"/>
              <a:ext cx="4900477" cy="296793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5FB6F3-C136-7343-A31F-7FB3F1005B87}"/>
                </a:ext>
              </a:extLst>
            </p:cNvPr>
            <p:cNvSpPr/>
            <p:nvPr/>
          </p:nvSpPr>
          <p:spPr>
            <a:xfrm>
              <a:off x="8798062" y="107130"/>
              <a:ext cx="32415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3. Experiments</a:t>
              </a:r>
              <a:endParaRPr lang="en-US" sz="4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FAE5A11-8CDB-074E-936A-1922642E3A00}"/>
              </a:ext>
            </a:extLst>
          </p:cNvPr>
          <p:cNvGrpSpPr/>
          <p:nvPr/>
        </p:nvGrpSpPr>
        <p:grpSpPr>
          <a:xfrm>
            <a:off x="3878025" y="3429000"/>
            <a:ext cx="5727088" cy="2305871"/>
            <a:chOff x="3878025" y="3429000"/>
            <a:chExt cx="5727088" cy="23058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44AEA8-1F4F-4146-934A-B66C25F618E2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3878025" y="3429000"/>
              <a:ext cx="4437675" cy="1597985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439202-2E1F-3147-85E4-0C1EBBBECFDD}"/>
                </a:ext>
              </a:extLst>
            </p:cNvPr>
            <p:cNvSpPr/>
            <p:nvPr/>
          </p:nvSpPr>
          <p:spPr>
            <a:xfrm>
              <a:off x="7026287" y="5026985"/>
              <a:ext cx="257882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2. Method</a:t>
              </a:r>
              <a:endPara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C89D9-852C-DE4B-9C17-6B0414863783}"/>
              </a:ext>
            </a:extLst>
          </p:cNvPr>
          <p:cNvGrpSpPr/>
          <p:nvPr/>
        </p:nvGrpSpPr>
        <p:grpSpPr>
          <a:xfrm>
            <a:off x="449562" y="3429000"/>
            <a:ext cx="3458745" cy="3285546"/>
            <a:chOff x="449562" y="3429000"/>
            <a:chExt cx="3458745" cy="328554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882B08-F87C-204B-B72A-4F96849297CC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 flipH="1">
              <a:off x="2178935" y="3429000"/>
              <a:ext cx="1694202" cy="2577660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4514D3-D7CC-C74A-A2DC-4721E7C81986}"/>
                </a:ext>
              </a:extLst>
            </p:cNvPr>
            <p:cNvSpPr/>
            <p:nvPr/>
          </p:nvSpPr>
          <p:spPr>
            <a:xfrm>
              <a:off x="449562" y="6006660"/>
              <a:ext cx="34587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</a:rPr>
                <a:t>1. Motivation</a:t>
              </a:r>
              <a:endPara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0A9EAF-16C8-1B4F-B5D6-CB96EBBCA833}"/>
              </a:ext>
            </a:extLst>
          </p:cNvPr>
          <p:cNvGrpSpPr/>
          <p:nvPr/>
        </p:nvGrpSpPr>
        <p:grpSpPr>
          <a:xfrm>
            <a:off x="905646" y="62087"/>
            <a:ext cx="3188630" cy="3366914"/>
            <a:chOff x="905646" y="62087"/>
            <a:chExt cx="3188630" cy="336691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0593FA-876A-1045-AC08-8AD74CEE53FD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H="1" flipV="1">
              <a:off x="2499961" y="769973"/>
              <a:ext cx="1373178" cy="2659028"/>
            </a:xfrm>
            <a:prstGeom prst="line">
              <a:avLst/>
            </a:prstGeom>
            <a:ln w="127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86AF72-65E1-2540-B136-B22553ECF6E3}"/>
                </a:ext>
              </a:extLst>
            </p:cNvPr>
            <p:cNvSpPr/>
            <p:nvPr/>
          </p:nvSpPr>
          <p:spPr>
            <a:xfrm>
              <a:off x="905646" y="62087"/>
              <a:ext cx="31886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Gill Sans MT" panose="020B0502020104020203" pitchFamily="34" charset="77"/>
                </a:rPr>
                <a:t>4. Conclusions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C5C13A9-AAFD-3130-BCA1-8B0E0848FBE2}"/>
              </a:ext>
            </a:extLst>
          </p:cNvPr>
          <p:cNvSpPr/>
          <p:nvPr/>
        </p:nvSpPr>
        <p:spPr>
          <a:xfrm>
            <a:off x="3809164" y="3366714"/>
            <a:ext cx="138223" cy="1382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3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093 L -0.11341 -0.388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-1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157204"/>
            <a:ext cx="10515600" cy="570079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We propose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MinPlus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 approach to build a saliency map avoiding any </a:t>
            </a:r>
            <a:r>
              <a:rPr 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manipulation inside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the facial analysis model.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Our method removes and aggregates relevant parts of the face, and measure individual contributions of these parts and in collaboration as well.</a:t>
            </a:r>
          </a:p>
          <a:p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MinPlus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 achieves saliency maps that are stable, very focused and interpretable to humans.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Our approach can be used to evaluate commercial off-the-shelf facial analysis systems as well.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B2F91-45E8-924B-A01D-4F18B7362496}"/>
              </a:ext>
            </a:extLst>
          </p:cNvPr>
          <p:cNvSpPr/>
          <p:nvPr/>
        </p:nvSpPr>
        <p:spPr>
          <a:xfrm>
            <a:off x="724180" y="331287"/>
            <a:ext cx="2728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Conclusions</a:t>
            </a:r>
            <a:endParaRPr lang="en-US" sz="400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0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77BFD5-5832-A44E-B2DA-56974C28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67117" y="2160158"/>
            <a:ext cx="7303973" cy="430577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649" y="383796"/>
            <a:ext cx="10412845" cy="1270660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Google </a:t>
            </a:r>
            <a:r>
              <a:rPr lang="en-US" sz="3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Colab</a:t>
            </a: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: </a:t>
            </a:r>
          </a:p>
          <a:p>
            <a:pPr marL="0" indent="0">
              <a:buNone/>
            </a:pPr>
            <a:r>
              <a:rPr lang="en-US" sz="3000" dirty="0">
                <a:latin typeface="Gill Sans MT" panose="020B0502020104020203" pitchFamily="34" charset="77"/>
                <a:hlinkClick r:id="rId3"/>
              </a:rPr>
              <a:t>https://domingomery.ing.puc.cl/material/</a:t>
            </a:r>
            <a:r>
              <a:rPr lang="en-US" sz="3000" dirty="0"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699188-5502-AB1C-A52A-1910E8CAAC4F}"/>
              </a:ext>
            </a:extLst>
          </p:cNvPr>
          <p:cNvGrpSpPr/>
          <p:nvPr/>
        </p:nvGrpSpPr>
        <p:grpSpPr>
          <a:xfrm>
            <a:off x="8818215" y="3289551"/>
            <a:ext cx="2015999" cy="2016000"/>
            <a:chOff x="9018400" y="1881000"/>
            <a:chExt cx="3096000" cy="309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55B67A-F755-BBD8-8132-54888E210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8400" y="1881000"/>
              <a:ext cx="3096000" cy="3096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A517C6-2C66-3BF7-52AC-46C58427256A}"/>
                </a:ext>
              </a:extLst>
            </p:cNvPr>
            <p:cNvSpPr/>
            <p:nvPr/>
          </p:nvSpPr>
          <p:spPr>
            <a:xfrm>
              <a:off x="10124883" y="298384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A6EA0D5-409D-1852-21CC-1CC359C6C283}"/>
              </a:ext>
            </a:extLst>
          </p:cNvPr>
          <p:cNvSpPr/>
          <p:nvPr/>
        </p:nvSpPr>
        <p:spPr>
          <a:xfrm>
            <a:off x="8560495" y="5353398"/>
            <a:ext cx="256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es-ES_tradnl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/3QuJ4A2</a:t>
            </a:r>
          </a:p>
        </p:txBody>
      </p:sp>
    </p:spTree>
    <p:extLst>
      <p:ext uri="{BB962C8B-B14F-4D97-AF65-F5344CB8AC3E}">
        <p14:creationId xmlns:p14="http://schemas.microsoft.com/office/powerpoint/2010/main" val="134467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1A46B4C9-DAF7-9C40-A2A3-2CD573B0F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63" b="65676"/>
          <a:stretch/>
        </p:blipFill>
        <p:spPr bwMode="auto">
          <a:xfrm>
            <a:off x="415088" y="2323650"/>
            <a:ext cx="2314575" cy="126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529FCF75-7C48-BD4D-96A6-57FBD88B8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33" b="60436"/>
          <a:stretch/>
        </p:blipFill>
        <p:spPr bwMode="auto">
          <a:xfrm>
            <a:off x="2733248" y="2337938"/>
            <a:ext cx="1889974" cy="14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display, picture frame&#10;&#10;Description automatically generated">
            <a:extLst>
              <a:ext uri="{FF2B5EF4-FFF2-40B4-BE49-F238E27FC236}">
                <a16:creationId xmlns:a16="http://schemas.microsoft.com/office/drawing/2014/main" id="{C5A27178-BD70-3D0F-2F92-91FE524433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0" t="2357" r="3857" b="3092"/>
          <a:stretch/>
        </p:blipFill>
        <p:spPr>
          <a:xfrm>
            <a:off x="1289154" y="7112071"/>
            <a:ext cx="2287867" cy="2997572"/>
          </a:xfrm>
          <a:prstGeom prst="rect">
            <a:avLst/>
          </a:prstGeom>
        </p:spPr>
      </p:pic>
      <p:pic>
        <p:nvPicPr>
          <p:cNvPr id="11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4668B4B3-7DF9-6D49-8AAE-094AD01A0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454" r="54888"/>
          <a:stretch/>
        </p:blipFill>
        <p:spPr bwMode="auto">
          <a:xfrm>
            <a:off x="450648" y="3588518"/>
            <a:ext cx="1883511" cy="24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446CB405-E6F2-1447-AA38-6A81EA2C0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02" t="38415"/>
          <a:stretch/>
        </p:blipFill>
        <p:spPr bwMode="auto">
          <a:xfrm>
            <a:off x="2323999" y="3737294"/>
            <a:ext cx="2287867" cy="226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21DD75-566C-FB46-B736-18E0E3B11CA5}"/>
              </a:ext>
            </a:extLst>
          </p:cNvPr>
          <p:cNvSpPr/>
          <p:nvPr/>
        </p:nvSpPr>
        <p:spPr>
          <a:xfrm rot="20305335">
            <a:off x="2116467" y="5392902"/>
            <a:ext cx="3116415" cy="2523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4DF798-647B-7049-9627-C8CE9A250AFB}"/>
              </a:ext>
            </a:extLst>
          </p:cNvPr>
          <p:cNvSpPr/>
          <p:nvPr/>
        </p:nvSpPr>
        <p:spPr>
          <a:xfrm rot="2256585">
            <a:off x="-103397" y="5463806"/>
            <a:ext cx="3116415" cy="2523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D6A5E-207D-CBEC-6D77-EA60A2741637}"/>
              </a:ext>
            </a:extLst>
          </p:cNvPr>
          <p:cNvSpPr txBox="1"/>
          <p:nvPr/>
        </p:nvSpPr>
        <p:spPr>
          <a:xfrm>
            <a:off x="5540498" y="4044553"/>
            <a:ext cx="67922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77"/>
              </a:rPr>
              <a:t>Domingo Mery</a:t>
            </a:r>
          </a:p>
          <a:p>
            <a:pPr algn="ctr"/>
            <a:endParaRPr lang="en-US" sz="24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Department of Computer Science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Universidad Católica – Chile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  <a:hlinkClick r:id="rId6"/>
              </a:rPr>
              <a:t>http://domingomery.ing.uc.cl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35C11-E92B-62DF-573B-65AD85BEA15A}"/>
              </a:ext>
            </a:extLst>
          </p:cNvPr>
          <p:cNvSpPr txBox="1"/>
          <p:nvPr/>
        </p:nvSpPr>
        <p:spPr>
          <a:xfrm>
            <a:off x="6137932" y="689789"/>
            <a:ext cx="55973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True Black-Box Explanation in Facial Analysis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CVPR 2022 Biometrics Workshop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New Orleans, June 19, 2022</a:t>
            </a:r>
          </a:p>
        </p:txBody>
      </p:sp>
    </p:spTree>
    <p:extLst>
      <p:ext uri="{BB962C8B-B14F-4D97-AF65-F5344CB8AC3E}">
        <p14:creationId xmlns:p14="http://schemas.microsoft.com/office/powerpoint/2010/main" val="60520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7 0.00324 L 0.00586 -0.9569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4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Facial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A2FE9-2BB9-1543-A378-C998FA0C5905}"/>
              </a:ext>
            </a:extLst>
          </p:cNvPr>
          <p:cNvSpPr txBox="1"/>
          <p:nvPr/>
        </p:nvSpPr>
        <p:spPr>
          <a:xfrm>
            <a:off x="336930" y="478656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276301" y="3688981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3E2392-572B-ED4E-BA5F-2FCCBB80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4" y="2529845"/>
            <a:ext cx="2841493" cy="28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25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1A46B4C9-DAF7-9C40-A2A3-2CD573B0F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563" b="65676"/>
          <a:stretch/>
        </p:blipFill>
        <p:spPr bwMode="auto">
          <a:xfrm>
            <a:off x="415088" y="2323650"/>
            <a:ext cx="2314575" cy="126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529FCF75-7C48-BD4D-96A6-57FBD88B8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33" b="60436"/>
          <a:stretch/>
        </p:blipFill>
        <p:spPr bwMode="auto">
          <a:xfrm>
            <a:off x="2733248" y="2337938"/>
            <a:ext cx="1889974" cy="145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display, picture frame&#10;&#10;Description automatically generated">
            <a:extLst>
              <a:ext uri="{FF2B5EF4-FFF2-40B4-BE49-F238E27FC236}">
                <a16:creationId xmlns:a16="http://schemas.microsoft.com/office/drawing/2014/main" id="{C5A27178-BD70-3D0F-2F92-91FE524433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0" t="2357" r="3857" b="3092"/>
          <a:stretch/>
        </p:blipFill>
        <p:spPr>
          <a:xfrm>
            <a:off x="1289154" y="7112071"/>
            <a:ext cx="2287867" cy="2997572"/>
          </a:xfrm>
          <a:prstGeom prst="rect">
            <a:avLst/>
          </a:prstGeom>
        </p:spPr>
      </p:pic>
      <p:pic>
        <p:nvPicPr>
          <p:cNvPr id="11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4668B4B3-7DF9-6D49-8AAE-094AD01A0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454" r="54888"/>
          <a:stretch/>
        </p:blipFill>
        <p:spPr bwMode="auto">
          <a:xfrm>
            <a:off x="450648" y="3588518"/>
            <a:ext cx="1883511" cy="240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lack Box Bathroom, PNG, 512x512px, Box, Bathroom, Black Box, Engineered  Stone, Furniture Download Free">
            <a:extLst>
              <a:ext uri="{FF2B5EF4-FFF2-40B4-BE49-F238E27FC236}">
                <a16:creationId xmlns:a16="http://schemas.microsoft.com/office/drawing/2014/main" id="{446CB405-E6F2-1447-AA38-6A81EA2C0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2549" l="4828" r="94828">
                        <a14:foregroundMark x1="91724" y1="25490" x2="91724" y2="25490"/>
                        <a14:foregroundMark x1="95172" y1="25098" x2="95172" y2="25098"/>
                        <a14:foregroundMark x1="4828" y1="46667" x2="11724" y2="48235"/>
                        <a14:foregroundMark x1="42069" y1="92549" x2="50000" y2="90588"/>
                        <a14:foregroundMark x1="41379" y1="9804" x2="41379" y2="9804"/>
                        <a14:backgroundMark x1="35517" y1="34902" x2="48966" y2="32549"/>
                        <a14:backgroundMark x1="48966" y1="32549" x2="60690" y2="35294"/>
                        <a14:backgroundMark x1="60690" y1="35294" x2="51379" y2="43137"/>
                        <a14:backgroundMark x1="51379" y1="43137" x2="40000" y2="41569"/>
                        <a14:backgroundMark x1="40000" y1="41569" x2="39655" y2="403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02" t="38415"/>
          <a:stretch/>
        </p:blipFill>
        <p:spPr bwMode="auto">
          <a:xfrm>
            <a:off x="2323999" y="3737294"/>
            <a:ext cx="2287867" cy="226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21DD75-566C-FB46-B736-18E0E3B11CA5}"/>
              </a:ext>
            </a:extLst>
          </p:cNvPr>
          <p:cNvSpPr/>
          <p:nvPr/>
        </p:nvSpPr>
        <p:spPr>
          <a:xfrm rot="20305335">
            <a:off x="2116467" y="5392902"/>
            <a:ext cx="3116415" cy="2523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4DF798-647B-7049-9627-C8CE9A250AFB}"/>
              </a:ext>
            </a:extLst>
          </p:cNvPr>
          <p:cNvSpPr/>
          <p:nvPr/>
        </p:nvSpPr>
        <p:spPr>
          <a:xfrm rot="2256585">
            <a:off x="-103397" y="5463806"/>
            <a:ext cx="3116415" cy="2523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BAC60-41F6-0B46-A8CB-9CC520428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46" y="745285"/>
            <a:ext cx="1307225" cy="8714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BB3AC8-1668-5542-9B61-63CB0011BD38}"/>
              </a:ext>
            </a:extLst>
          </p:cNvPr>
          <p:cNvSpPr txBox="1"/>
          <p:nvPr/>
        </p:nvSpPr>
        <p:spPr>
          <a:xfrm>
            <a:off x="4980044" y="4044553"/>
            <a:ext cx="67922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77"/>
              </a:rPr>
              <a:t>Domingo Mery</a:t>
            </a:r>
          </a:p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77"/>
              </a:rPr>
              <a:t>National Center for Artificial Intelligence in Chile</a:t>
            </a:r>
          </a:p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Department of Computer Science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Universidad Católica – Chile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http://www.cenia.cl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5178B-BCE3-5F46-A98E-12AE2CE31757}"/>
              </a:ext>
            </a:extLst>
          </p:cNvPr>
          <p:cNvSpPr txBox="1"/>
          <p:nvPr/>
        </p:nvSpPr>
        <p:spPr>
          <a:xfrm>
            <a:off x="5577478" y="689789"/>
            <a:ext cx="55973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True Black-Box Explanation in Facial Analysis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CVPR 2022 Biometrics Workshop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New Orleans, June 19, 2022</a:t>
            </a:r>
          </a:p>
        </p:txBody>
      </p:sp>
    </p:spTree>
    <p:extLst>
      <p:ext uri="{BB962C8B-B14F-4D97-AF65-F5344CB8AC3E}">
        <p14:creationId xmlns:p14="http://schemas.microsoft.com/office/powerpoint/2010/main" val="2124559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7 0.00324 L 0.00586 -0.9569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4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splay, picture frame&#10;&#10;Description automatically generated">
            <a:extLst>
              <a:ext uri="{FF2B5EF4-FFF2-40B4-BE49-F238E27FC236}">
                <a16:creationId xmlns:a16="http://schemas.microsoft.com/office/drawing/2014/main" id="{C5A27178-BD70-3D0F-2F92-91FE52443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8" t="2861" r="3560" b="3680"/>
          <a:stretch/>
        </p:blipFill>
        <p:spPr>
          <a:xfrm>
            <a:off x="239843" y="404733"/>
            <a:ext cx="4631960" cy="5996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6A06F6-DC09-7A11-415C-FC65EAD3709A}"/>
              </a:ext>
            </a:extLst>
          </p:cNvPr>
          <p:cNvSpPr txBox="1"/>
          <p:nvPr/>
        </p:nvSpPr>
        <p:spPr>
          <a:xfrm>
            <a:off x="5540498" y="4044553"/>
            <a:ext cx="67922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ill Sans MT" panose="020B0502020104020203" pitchFamily="34" charset="77"/>
              </a:rPr>
              <a:t>Domingo Mery</a:t>
            </a:r>
          </a:p>
          <a:p>
            <a:pPr algn="ctr"/>
            <a:endParaRPr lang="en-US" sz="2400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Department of Computer Science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Universidad Católica – Chile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  <a:hlinkClick r:id="rId3"/>
              </a:rPr>
              <a:t>http://domingomery.ing.uc.cl</a:t>
            </a:r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915B8-2E5B-F6EB-65D3-2791C35D5004}"/>
              </a:ext>
            </a:extLst>
          </p:cNvPr>
          <p:cNvSpPr txBox="1"/>
          <p:nvPr/>
        </p:nvSpPr>
        <p:spPr>
          <a:xfrm>
            <a:off x="6137932" y="689789"/>
            <a:ext cx="559735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True Black-Box Explanation in Facial Analysis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</a:rPr>
              <a:t>CVPR 2022 Biometrics Workshop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New Orleans, June 19, 2022</a:t>
            </a:r>
          </a:p>
        </p:txBody>
      </p:sp>
    </p:spTree>
    <p:extLst>
      <p:ext uri="{BB962C8B-B14F-4D97-AF65-F5344CB8AC3E}">
        <p14:creationId xmlns:p14="http://schemas.microsoft.com/office/powerpoint/2010/main" val="1437078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751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131B5-1407-BC05-B58D-A9A2751B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89" y="814973"/>
            <a:ext cx="3679522" cy="367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843B2-65C6-2D16-0797-CE8EC59E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56" y="717550"/>
            <a:ext cx="5105400" cy="5422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82B1E4-E2B6-D749-7272-D5A32843D929}"/>
              </a:ext>
            </a:extLst>
          </p:cNvPr>
          <p:cNvSpPr/>
          <p:nvPr/>
        </p:nvSpPr>
        <p:spPr>
          <a:xfrm>
            <a:off x="8625550" y="1229813"/>
            <a:ext cx="634197" cy="911506"/>
          </a:xfrm>
          <a:prstGeom prst="rect">
            <a:avLst/>
          </a:prstGeom>
          <a:solidFill>
            <a:schemeClr val="accent1">
              <a:alpha val="583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6D9466C-0631-3FDE-4051-6057CAB5080F}"/>
              </a:ext>
            </a:extLst>
          </p:cNvPr>
          <p:cNvSpPr/>
          <p:nvPr/>
        </p:nvSpPr>
        <p:spPr>
          <a:xfrm>
            <a:off x="8505709" y="1319513"/>
            <a:ext cx="889332" cy="905069"/>
          </a:xfrm>
          <a:custGeom>
            <a:avLst/>
            <a:gdLst>
              <a:gd name="connsiteX0" fmla="*/ 24833 w 889332"/>
              <a:gd name="connsiteY0" fmla="*/ 138900 h 905069"/>
              <a:gd name="connsiteX1" fmla="*/ 337349 w 889332"/>
              <a:gd name="connsiteY1" fmla="*/ 11578 h 905069"/>
              <a:gd name="connsiteX2" fmla="*/ 649866 w 889332"/>
              <a:gd name="connsiteY2" fmla="*/ 34728 h 905069"/>
              <a:gd name="connsiteX3" fmla="*/ 835061 w 889332"/>
              <a:gd name="connsiteY3" fmla="*/ 266221 h 905069"/>
              <a:gd name="connsiteX4" fmla="*/ 881359 w 889332"/>
              <a:gd name="connsiteY4" fmla="*/ 590313 h 905069"/>
              <a:gd name="connsiteX5" fmla="*/ 696164 w 889332"/>
              <a:gd name="connsiteY5" fmla="*/ 798657 h 905069"/>
              <a:gd name="connsiteX6" fmla="*/ 464671 w 889332"/>
              <a:gd name="connsiteY6" fmla="*/ 902829 h 905069"/>
              <a:gd name="connsiteX7" fmla="*/ 71132 w 889332"/>
              <a:gd name="connsiteY7" fmla="*/ 706059 h 905069"/>
              <a:gd name="connsiteX8" fmla="*/ 1683 w 889332"/>
              <a:gd name="connsiteY8" fmla="*/ 381968 h 90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332" h="905069">
                <a:moveTo>
                  <a:pt x="24833" y="138900"/>
                </a:moveTo>
                <a:cubicBezTo>
                  <a:pt x="129005" y="83920"/>
                  <a:pt x="233177" y="28940"/>
                  <a:pt x="337349" y="11578"/>
                </a:cubicBezTo>
                <a:cubicBezTo>
                  <a:pt x="441521" y="-5784"/>
                  <a:pt x="566914" y="-7712"/>
                  <a:pt x="649866" y="34728"/>
                </a:cubicBezTo>
                <a:cubicBezTo>
                  <a:pt x="732818" y="77168"/>
                  <a:pt x="796479" y="173624"/>
                  <a:pt x="835061" y="266221"/>
                </a:cubicBezTo>
                <a:cubicBezTo>
                  <a:pt x="873643" y="358818"/>
                  <a:pt x="904508" y="501574"/>
                  <a:pt x="881359" y="590313"/>
                </a:cubicBezTo>
                <a:cubicBezTo>
                  <a:pt x="858210" y="679052"/>
                  <a:pt x="765612" y="746571"/>
                  <a:pt x="696164" y="798657"/>
                </a:cubicBezTo>
                <a:cubicBezTo>
                  <a:pt x="626716" y="850743"/>
                  <a:pt x="568843" y="918262"/>
                  <a:pt x="464671" y="902829"/>
                </a:cubicBezTo>
                <a:cubicBezTo>
                  <a:pt x="360499" y="887396"/>
                  <a:pt x="148297" y="792869"/>
                  <a:pt x="71132" y="706059"/>
                </a:cubicBezTo>
                <a:cubicBezTo>
                  <a:pt x="-6033" y="619249"/>
                  <a:pt x="-2175" y="500608"/>
                  <a:pt x="1683" y="381968"/>
                </a:cubicBezTo>
              </a:path>
            </a:pathLst>
          </a:custGeom>
          <a:solidFill>
            <a:schemeClr val="accent2">
              <a:lumMod val="75000"/>
              <a:alpha val="477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6F121-3A65-220E-5EA3-38C0DF966D33}"/>
              </a:ext>
            </a:extLst>
          </p:cNvPr>
          <p:cNvSpPr/>
          <p:nvPr/>
        </p:nvSpPr>
        <p:spPr>
          <a:xfrm>
            <a:off x="8137749" y="4900915"/>
            <a:ext cx="634197" cy="911506"/>
          </a:xfrm>
          <a:prstGeom prst="rect">
            <a:avLst/>
          </a:prstGeom>
          <a:solidFill>
            <a:schemeClr val="accent1">
              <a:alpha val="583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69FF28F-F423-670B-9178-01EAE04D303F}"/>
              </a:ext>
            </a:extLst>
          </p:cNvPr>
          <p:cNvSpPr/>
          <p:nvPr/>
        </p:nvSpPr>
        <p:spPr>
          <a:xfrm>
            <a:off x="8017908" y="4990615"/>
            <a:ext cx="889332" cy="905069"/>
          </a:xfrm>
          <a:custGeom>
            <a:avLst/>
            <a:gdLst>
              <a:gd name="connsiteX0" fmla="*/ 24833 w 889332"/>
              <a:gd name="connsiteY0" fmla="*/ 138900 h 905069"/>
              <a:gd name="connsiteX1" fmla="*/ 337349 w 889332"/>
              <a:gd name="connsiteY1" fmla="*/ 11578 h 905069"/>
              <a:gd name="connsiteX2" fmla="*/ 649866 w 889332"/>
              <a:gd name="connsiteY2" fmla="*/ 34728 h 905069"/>
              <a:gd name="connsiteX3" fmla="*/ 835061 w 889332"/>
              <a:gd name="connsiteY3" fmla="*/ 266221 h 905069"/>
              <a:gd name="connsiteX4" fmla="*/ 881359 w 889332"/>
              <a:gd name="connsiteY4" fmla="*/ 590313 h 905069"/>
              <a:gd name="connsiteX5" fmla="*/ 696164 w 889332"/>
              <a:gd name="connsiteY5" fmla="*/ 798657 h 905069"/>
              <a:gd name="connsiteX6" fmla="*/ 464671 w 889332"/>
              <a:gd name="connsiteY6" fmla="*/ 902829 h 905069"/>
              <a:gd name="connsiteX7" fmla="*/ 71132 w 889332"/>
              <a:gd name="connsiteY7" fmla="*/ 706059 h 905069"/>
              <a:gd name="connsiteX8" fmla="*/ 1683 w 889332"/>
              <a:gd name="connsiteY8" fmla="*/ 381968 h 90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332" h="905069">
                <a:moveTo>
                  <a:pt x="24833" y="138900"/>
                </a:moveTo>
                <a:cubicBezTo>
                  <a:pt x="129005" y="83920"/>
                  <a:pt x="233177" y="28940"/>
                  <a:pt x="337349" y="11578"/>
                </a:cubicBezTo>
                <a:cubicBezTo>
                  <a:pt x="441521" y="-5784"/>
                  <a:pt x="566914" y="-7712"/>
                  <a:pt x="649866" y="34728"/>
                </a:cubicBezTo>
                <a:cubicBezTo>
                  <a:pt x="732818" y="77168"/>
                  <a:pt x="796479" y="173624"/>
                  <a:pt x="835061" y="266221"/>
                </a:cubicBezTo>
                <a:cubicBezTo>
                  <a:pt x="873643" y="358818"/>
                  <a:pt x="904508" y="501574"/>
                  <a:pt x="881359" y="590313"/>
                </a:cubicBezTo>
                <a:cubicBezTo>
                  <a:pt x="858210" y="679052"/>
                  <a:pt x="765612" y="746571"/>
                  <a:pt x="696164" y="798657"/>
                </a:cubicBezTo>
                <a:cubicBezTo>
                  <a:pt x="626716" y="850743"/>
                  <a:pt x="568843" y="918262"/>
                  <a:pt x="464671" y="902829"/>
                </a:cubicBezTo>
                <a:cubicBezTo>
                  <a:pt x="360499" y="887396"/>
                  <a:pt x="148297" y="792869"/>
                  <a:pt x="71132" y="706059"/>
                </a:cubicBezTo>
                <a:cubicBezTo>
                  <a:pt x="-6033" y="619249"/>
                  <a:pt x="-2175" y="500608"/>
                  <a:pt x="1683" y="381968"/>
                </a:cubicBezTo>
              </a:path>
            </a:pathLst>
          </a:custGeom>
          <a:solidFill>
            <a:schemeClr val="accent2">
              <a:lumMod val="75000"/>
              <a:alpha val="4771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CD48F-8C67-3437-EBD7-81CCEEE90527}"/>
              </a:ext>
            </a:extLst>
          </p:cNvPr>
          <p:cNvSpPr txBox="1"/>
          <p:nvPr/>
        </p:nvSpPr>
        <p:spPr>
          <a:xfrm>
            <a:off x="6686651" y="4842687"/>
            <a:ext cx="118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err="1"/>
              <a:t>Bounding</a:t>
            </a:r>
            <a:r>
              <a:rPr lang="es-ES_tradnl" sz="1400" dirty="0"/>
              <a:t> 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D742E-EDBA-040A-072B-9DF281447B82}"/>
              </a:ext>
            </a:extLst>
          </p:cNvPr>
          <p:cNvSpPr txBox="1"/>
          <p:nvPr/>
        </p:nvSpPr>
        <p:spPr>
          <a:xfrm>
            <a:off x="6695952" y="5221659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400" dirty="0" err="1"/>
              <a:t>Thresholded</a:t>
            </a:r>
            <a:endParaRPr lang="es-ES_tradnl" sz="1400" dirty="0"/>
          </a:p>
          <a:p>
            <a:pPr algn="ctr"/>
            <a:r>
              <a:rPr lang="es-ES_tradnl" sz="1400" dirty="0" err="1"/>
              <a:t>Saliency</a:t>
            </a:r>
            <a:r>
              <a:rPr lang="es-ES_tradnl" sz="1400" dirty="0"/>
              <a:t> </a:t>
            </a:r>
            <a:r>
              <a:rPr lang="es-ES_tradnl" sz="1400" dirty="0" err="1"/>
              <a:t>Map</a:t>
            </a:r>
            <a:endParaRPr lang="es-ES_tradnl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48FF9-30C5-4CE4-BED1-A0B32302548A}"/>
              </a:ext>
            </a:extLst>
          </p:cNvPr>
          <p:cNvSpPr/>
          <p:nvPr/>
        </p:nvSpPr>
        <p:spPr>
          <a:xfrm>
            <a:off x="9172619" y="5034523"/>
            <a:ext cx="179956" cy="183318"/>
          </a:xfrm>
          <a:prstGeom prst="rect">
            <a:avLst/>
          </a:prstGeom>
          <a:solidFill>
            <a:schemeClr val="accent1">
              <a:alpha val="5830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9C64D4-5C0A-F25C-1583-B286A3733CA1}"/>
              </a:ext>
            </a:extLst>
          </p:cNvPr>
          <p:cNvSpPr/>
          <p:nvPr/>
        </p:nvSpPr>
        <p:spPr>
          <a:xfrm>
            <a:off x="9172619" y="5282599"/>
            <a:ext cx="179956" cy="183318"/>
          </a:xfrm>
          <a:prstGeom prst="rect">
            <a:avLst/>
          </a:prstGeom>
          <a:solidFill>
            <a:srgbClr val="E5B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940E7A-F3D7-4917-9009-6653B2D5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999" y="5530675"/>
            <a:ext cx="174576" cy="186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40D712-C86E-E48A-33E6-B369045E24FB}"/>
              </a:ext>
            </a:extLst>
          </p:cNvPr>
          <p:cNvSpPr txBox="1"/>
          <p:nvPr/>
        </p:nvSpPr>
        <p:spPr>
          <a:xfrm>
            <a:off x="9377851" y="5500872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/>
              <a:t>True Positive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A2FB05-1366-FDCB-DF86-C19E32A8214F}"/>
              </a:ext>
            </a:extLst>
          </p:cNvPr>
          <p:cNvSpPr txBox="1"/>
          <p:nvPr/>
        </p:nvSpPr>
        <p:spPr>
          <a:xfrm>
            <a:off x="9382087" y="5261434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/>
              <a:t>False Positive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D9E07-A0E9-C991-5883-053F9CD463A5}"/>
              </a:ext>
            </a:extLst>
          </p:cNvPr>
          <p:cNvSpPr txBox="1"/>
          <p:nvPr/>
        </p:nvSpPr>
        <p:spPr>
          <a:xfrm>
            <a:off x="9386201" y="4992365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/>
              <a:t>False </a:t>
            </a:r>
            <a:r>
              <a:rPr lang="es-ES_tradnl" sz="1000" dirty="0" err="1"/>
              <a:t>Negative</a:t>
            </a:r>
            <a:endParaRPr lang="es-ES_tradnl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D06BF1-0D52-B44D-5DB6-FD963A6CA249}"/>
              </a:ext>
            </a:extLst>
          </p:cNvPr>
          <p:cNvCxnSpPr>
            <a:cxnSpLocks/>
          </p:cNvCxnSpPr>
          <p:nvPr/>
        </p:nvCxnSpPr>
        <p:spPr>
          <a:xfrm flipH="1">
            <a:off x="8404964" y="2248748"/>
            <a:ext cx="480803" cy="25689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112F0C-B427-2DCA-77F1-B2135706C368}"/>
              </a:ext>
            </a:extLst>
          </p:cNvPr>
          <p:cNvCxnSpPr>
            <a:cxnSpLocks/>
          </p:cNvCxnSpPr>
          <p:nvPr/>
        </p:nvCxnSpPr>
        <p:spPr>
          <a:xfrm flipH="1">
            <a:off x="7858672" y="4999568"/>
            <a:ext cx="2880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6AE84D-B341-A51F-A49B-825376693EDA}"/>
              </a:ext>
            </a:extLst>
          </p:cNvPr>
          <p:cNvCxnSpPr>
            <a:cxnSpLocks/>
          </p:cNvCxnSpPr>
          <p:nvPr/>
        </p:nvCxnSpPr>
        <p:spPr>
          <a:xfrm flipH="1">
            <a:off x="7723138" y="5486142"/>
            <a:ext cx="2880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24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237F0-FEF4-4A4F-82C2-3A93A7DD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19" y="0"/>
            <a:ext cx="71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96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45A0F-6AAC-2FA3-C04C-2795522A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825750"/>
            <a:ext cx="8890000" cy="120650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E2BF9185-4DA4-9A05-1CB7-1652C2184C38}"/>
              </a:ext>
            </a:extLst>
          </p:cNvPr>
          <p:cNvSpPr/>
          <p:nvPr/>
        </p:nvSpPr>
        <p:spPr>
          <a:xfrm rot="5400000">
            <a:off x="9033271" y="1743473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43240-5942-B4AD-2F9E-52594D287CC2}"/>
              </a:ext>
            </a:extLst>
          </p:cNvPr>
          <p:cNvSpPr txBox="1"/>
          <p:nvPr/>
        </p:nvSpPr>
        <p:spPr>
          <a:xfrm>
            <a:off x="8374505" y="1762346"/>
            <a:ext cx="163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 IMAGE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40BF15E-1686-763E-C88B-B6F7526020C8}"/>
              </a:ext>
            </a:extLst>
          </p:cNvPr>
          <p:cNvSpPr/>
          <p:nvPr/>
        </p:nvSpPr>
        <p:spPr>
          <a:xfrm rot="5400000">
            <a:off x="6371025" y="1738705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1480B-300F-E11B-53BE-582E207889C8}"/>
              </a:ext>
            </a:extLst>
          </p:cNvPr>
          <p:cNvSpPr txBox="1"/>
          <p:nvPr/>
        </p:nvSpPr>
        <p:spPr>
          <a:xfrm>
            <a:off x="5806675" y="1757578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 IMAGE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4AF3E04-F67E-3331-32DC-8516E5991694}"/>
              </a:ext>
            </a:extLst>
          </p:cNvPr>
          <p:cNvSpPr/>
          <p:nvPr/>
        </p:nvSpPr>
        <p:spPr>
          <a:xfrm rot="16200000">
            <a:off x="7697166" y="1474603"/>
            <a:ext cx="387786" cy="51855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7122261" y="4303932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(cosine distance)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2473543" y="4103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625986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45A0F-6AAC-2FA3-C04C-2795522A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825750"/>
            <a:ext cx="8890000" cy="120650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E2BF9185-4DA4-9A05-1CB7-1652C2184C38}"/>
              </a:ext>
            </a:extLst>
          </p:cNvPr>
          <p:cNvSpPr/>
          <p:nvPr/>
        </p:nvSpPr>
        <p:spPr>
          <a:xfrm rot="5400000">
            <a:off x="9033271" y="1743473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43240-5942-B4AD-2F9E-52594D287CC2}"/>
              </a:ext>
            </a:extLst>
          </p:cNvPr>
          <p:cNvSpPr txBox="1"/>
          <p:nvPr/>
        </p:nvSpPr>
        <p:spPr>
          <a:xfrm>
            <a:off x="8374505" y="1762346"/>
            <a:ext cx="163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GALLERY IMAGE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40BF15E-1686-763E-C88B-B6F7526020C8}"/>
              </a:ext>
            </a:extLst>
          </p:cNvPr>
          <p:cNvSpPr/>
          <p:nvPr/>
        </p:nvSpPr>
        <p:spPr>
          <a:xfrm rot="5400000">
            <a:off x="6371025" y="1738705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1480B-300F-E11B-53BE-582E207889C8}"/>
              </a:ext>
            </a:extLst>
          </p:cNvPr>
          <p:cNvSpPr txBox="1"/>
          <p:nvPr/>
        </p:nvSpPr>
        <p:spPr>
          <a:xfrm>
            <a:off x="5806675" y="1757578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 IMAGE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4AF3E04-F67E-3331-32DC-8516E5991694}"/>
              </a:ext>
            </a:extLst>
          </p:cNvPr>
          <p:cNvSpPr/>
          <p:nvPr/>
        </p:nvSpPr>
        <p:spPr>
          <a:xfrm rot="16200000">
            <a:off x="7697166" y="1474603"/>
            <a:ext cx="387786" cy="51855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7122261" y="4303932"/>
            <a:ext cx="153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 PRODUCT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(cosine distance)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2473543" y="410369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A2D24-6441-D106-659E-F0A771A0DC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61857" y="3033707"/>
            <a:ext cx="710806" cy="782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3DEBCB-3E90-6E6E-D10B-41CA15D63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339" y="3049142"/>
            <a:ext cx="782641" cy="7826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642AA2-F0F2-2153-5BF6-9A2BAC5A273F}"/>
              </a:ext>
            </a:extLst>
          </p:cNvPr>
          <p:cNvSpPr txBox="1"/>
          <p:nvPr/>
        </p:nvSpPr>
        <p:spPr>
          <a:xfrm>
            <a:off x="10498538" y="3148074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= 0.8724</a:t>
            </a:r>
          </a:p>
        </p:txBody>
      </p:sp>
    </p:spTree>
    <p:extLst>
      <p:ext uri="{BB962C8B-B14F-4D97-AF65-F5344CB8AC3E}">
        <p14:creationId xmlns:p14="http://schemas.microsoft.com/office/powerpoint/2010/main" val="1351844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Expression (Attribute)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5081012" y="4132771"/>
            <a:ext cx="121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3773706" y="387350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03B28-FEC0-4F6F-DC5F-B9BF65AC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08" y="2879069"/>
            <a:ext cx="4213150" cy="1030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2178E2-A7F1-BC92-0867-B3560487F5EA}"/>
              </a:ext>
            </a:extLst>
          </p:cNvPr>
          <p:cNvSpPr txBox="1"/>
          <p:nvPr/>
        </p:nvSpPr>
        <p:spPr>
          <a:xfrm>
            <a:off x="6640654" y="4106191"/>
            <a:ext cx="121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16A44B-3EFB-DB15-21B7-B0DFD0F024A3}"/>
              </a:ext>
            </a:extLst>
          </p:cNvPr>
          <p:cNvCxnSpPr>
            <a:cxnSpLocks/>
          </p:cNvCxnSpPr>
          <p:nvPr/>
        </p:nvCxnSpPr>
        <p:spPr>
          <a:xfrm flipV="1">
            <a:off x="5764797" y="3675186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BAA72-3B43-FA6A-BB69-AEAEFCB36DB0}"/>
              </a:ext>
            </a:extLst>
          </p:cNvPr>
          <p:cNvCxnSpPr>
            <a:cxnSpLocks/>
          </p:cNvCxnSpPr>
          <p:nvPr/>
        </p:nvCxnSpPr>
        <p:spPr>
          <a:xfrm flipV="1">
            <a:off x="7107822" y="3660898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146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Expression (Attribute)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5081012" y="4132771"/>
            <a:ext cx="121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3773706" y="3873500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03B28-FEC0-4F6F-DC5F-B9BF65AC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08" y="2879069"/>
            <a:ext cx="4213150" cy="1030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2178E2-A7F1-BC92-0867-B3560487F5EA}"/>
              </a:ext>
            </a:extLst>
          </p:cNvPr>
          <p:cNvSpPr txBox="1"/>
          <p:nvPr/>
        </p:nvSpPr>
        <p:spPr>
          <a:xfrm>
            <a:off x="6640654" y="4106191"/>
            <a:ext cx="1218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BD5B12F-091B-EF48-1AE9-D1A5E9EC8DD6}"/>
              </a:ext>
            </a:extLst>
          </p:cNvPr>
          <p:cNvGraphicFramePr>
            <a:graphicFrameLocks noGrp="1"/>
          </p:cNvGraphicFramePr>
          <p:nvPr/>
        </p:nvGraphicFramePr>
        <p:xfrm>
          <a:off x="4675777" y="4670279"/>
          <a:ext cx="1771374" cy="1920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63488">
                  <a:extLst>
                    <a:ext uri="{9D8B030D-6E8A-4147-A177-3AD203B41FA5}">
                      <a16:colId xmlns:a16="http://schemas.microsoft.com/office/drawing/2014/main" val="1726701853"/>
                    </a:ext>
                  </a:extLst>
                </a:gridCol>
                <a:gridCol w="707886">
                  <a:extLst>
                    <a:ext uri="{9D8B030D-6E8A-4147-A177-3AD203B41FA5}">
                      <a16:colId xmlns:a16="http://schemas.microsoft.com/office/drawing/2014/main" val="2366844213"/>
                    </a:ext>
                  </a:extLst>
                </a:gridCol>
              </a:tblGrid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180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04033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scared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24317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0.9723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50544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6130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surprised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33185"/>
                  </a:ext>
                </a:extLst>
              </a:tr>
              <a:tr h="261946">
                <a:tc>
                  <a:txBody>
                    <a:bodyPr/>
                    <a:lstStyle/>
                    <a:p>
                      <a:pPr algn="r"/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200" dirty="0">
                          <a:solidFill>
                            <a:schemeClr val="tx1"/>
                          </a:solidFill>
                        </a:rPr>
                        <a:t>0.0245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5580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A6DB320-EFDF-3A10-8F91-2809C758A5D8}"/>
              </a:ext>
            </a:extLst>
          </p:cNvPr>
          <p:cNvSpPr txBox="1"/>
          <p:nvPr/>
        </p:nvSpPr>
        <p:spPr>
          <a:xfrm>
            <a:off x="6931624" y="3151966"/>
            <a:ext cx="36740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800" dirty="0"/>
              <a:t>4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66BF81-15F6-1FE2-35A1-A74CD7EFB9BE}"/>
              </a:ext>
            </a:extLst>
          </p:cNvPr>
          <p:cNvCxnSpPr/>
          <p:nvPr/>
        </p:nvCxnSpPr>
        <p:spPr>
          <a:xfrm>
            <a:off x="6447151" y="5630399"/>
            <a:ext cx="1811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0668FF-E421-57C0-5303-A8F9EA658193}"/>
              </a:ext>
            </a:extLst>
          </p:cNvPr>
          <p:cNvSpPr txBox="1"/>
          <p:nvPr/>
        </p:nvSpPr>
        <p:spPr>
          <a:xfrm>
            <a:off x="8360377" y="5476510"/>
            <a:ext cx="2798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= FOURTH ATTRIBUTE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A5F026-EEB7-C0EE-F2BF-90D992A7DDA8}"/>
              </a:ext>
            </a:extLst>
          </p:cNvPr>
          <p:cNvCxnSpPr>
            <a:cxnSpLocks/>
          </p:cNvCxnSpPr>
          <p:nvPr/>
        </p:nvCxnSpPr>
        <p:spPr>
          <a:xfrm flipV="1">
            <a:off x="7107822" y="3660898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AF4609E-D0B0-F15B-E93B-D1CEB46E1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58" y="3162355"/>
            <a:ext cx="468000" cy="46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8AAA94-F6EE-8866-8EA9-443EF8CD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830" y="5305006"/>
            <a:ext cx="508000" cy="6731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08AEF5-95A2-EB71-45FB-D254D029F0F7}"/>
              </a:ext>
            </a:extLst>
          </p:cNvPr>
          <p:cNvCxnSpPr>
            <a:cxnSpLocks/>
          </p:cNvCxnSpPr>
          <p:nvPr/>
        </p:nvCxnSpPr>
        <p:spPr>
          <a:xfrm flipV="1">
            <a:off x="5764797" y="3675186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9386D38C-1C45-46F1-602E-2C14A7825640}"/>
              </a:ext>
            </a:extLst>
          </p:cNvPr>
          <p:cNvSpPr/>
          <p:nvPr/>
        </p:nvSpPr>
        <p:spPr>
          <a:xfrm>
            <a:off x="4185838" y="4740288"/>
            <a:ext cx="314326" cy="18502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132441-4DE2-EE19-D4AA-BB161C7F8491}"/>
              </a:ext>
            </a:extLst>
          </p:cNvPr>
          <p:cNvSpPr txBox="1"/>
          <p:nvPr/>
        </p:nvSpPr>
        <p:spPr>
          <a:xfrm>
            <a:off x="7472398" y="3121188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= 0.9723</a:t>
            </a:r>
          </a:p>
        </p:txBody>
      </p:sp>
    </p:spTree>
    <p:extLst>
      <p:ext uri="{BB962C8B-B14F-4D97-AF65-F5344CB8AC3E}">
        <p14:creationId xmlns:p14="http://schemas.microsoft.com/office/powerpoint/2010/main" val="3786674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Detection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4960155" y="4132771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178E2-A7F1-BC92-0867-B3560487F5EA}"/>
              </a:ext>
            </a:extLst>
          </p:cNvPr>
          <p:cNvSpPr txBox="1"/>
          <p:nvPr/>
        </p:nvSpPr>
        <p:spPr>
          <a:xfrm>
            <a:off x="5552594" y="1664669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THE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OBJECT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16A44B-3EFB-DB15-21B7-B0DFD0F024A3}"/>
              </a:ext>
            </a:extLst>
          </p:cNvPr>
          <p:cNvCxnSpPr>
            <a:cxnSpLocks/>
          </p:cNvCxnSpPr>
          <p:nvPr/>
        </p:nvCxnSpPr>
        <p:spPr>
          <a:xfrm flipV="1">
            <a:off x="5964826" y="3675186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BAA72-3B43-FA6A-BB69-AEAEFCB36DB0}"/>
              </a:ext>
            </a:extLst>
          </p:cNvPr>
          <p:cNvCxnSpPr>
            <a:cxnSpLocks/>
          </p:cNvCxnSpPr>
          <p:nvPr/>
        </p:nvCxnSpPr>
        <p:spPr>
          <a:xfrm flipV="1">
            <a:off x="6493467" y="2232152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4865A52-0591-206B-431C-87BEFB00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98" y="2601324"/>
            <a:ext cx="4159612" cy="92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D597F-95A4-1663-4BEC-3BEB89C3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618" y="5242329"/>
            <a:ext cx="2214962" cy="6338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5A9754-27D1-16E8-575E-5DAD15964DF1}"/>
              </a:ext>
            </a:extLst>
          </p:cNvPr>
          <p:cNvCxnSpPr>
            <a:cxnSpLocks/>
          </p:cNvCxnSpPr>
          <p:nvPr/>
        </p:nvCxnSpPr>
        <p:spPr>
          <a:xfrm flipV="1">
            <a:off x="5960058" y="4741997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129401B-2EDF-CC65-2AAE-0BC74F45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877" y="4658572"/>
            <a:ext cx="5028123" cy="17568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E28337-F6E9-7458-3E64-2FE37BB74242}"/>
              </a:ext>
            </a:extLst>
          </p:cNvPr>
          <p:cNvSpPr txBox="1"/>
          <p:nvPr/>
        </p:nvSpPr>
        <p:spPr>
          <a:xfrm>
            <a:off x="7163877" y="4316342"/>
            <a:ext cx="29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DETECTED OBJECT: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26F997F-C86C-3EEC-1D80-B32655959F73}"/>
              </a:ext>
            </a:extLst>
          </p:cNvPr>
          <p:cNvSpPr/>
          <p:nvPr/>
        </p:nvSpPr>
        <p:spPr>
          <a:xfrm>
            <a:off x="7029580" y="4741997"/>
            <a:ext cx="314181" cy="16569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1DF7E-019C-BBF5-E5CB-CF8A80122B70}"/>
              </a:ext>
            </a:extLst>
          </p:cNvPr>
          <p:cNvSpPr txBox="1"/>
          <p:nvPr/>
        </p:nvSpPr>
        <p:spPr>
          <a:xfrm>
            <a:off x="6785683" y="2463115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3973208" y="3424615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70876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61302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 – Face Detection</a:t>
            </a:r>
            <a:endParaRPr lang="es-ES_tradnl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A2FE9-2BB9-1543-A378-C998FA0C5905}"/>
              </a:ext>
            </a:extLst>
          </p:cNvPr>
          <p:cNvSpPr txBox="1"/>
          <p:nvPr/>
        </p:nvSpPr>
        <p:spPr>
          <a:xfrm>
            <a:off x="336930" y="478656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095862" y="2006624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3E2392-572B-ED4E-BA5F-2FCCBB80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4" y="2529845"/>
            <a:ext cx="2841493" cy="2841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C8BEA6-A818-AB46-AA12-6876770B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862" y="2529844"/>
            <a:ext cx="2841493" cy="28414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DD2A27-10A6-BA49-AD32-6F817D711687}"/>
              </a:ext>
            </a:extLst>
          </p:cNvPr>
          <p:cNvSpPr/>
          <p:nvPr/>
        </p:nvSpPr>
        <p:spPr>
          <a:xfrm>
            <a:off x="10721009" y="3843127"/>
            <a:ext cx="649356" cy="755374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07780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07E73-C626-4994-B5FB-11DE544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791"/>
            <a:ext cx="105156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Gill Sans MT" panose="020B0502020104020203" pitchFamily="34" charset="77"/>
              </a:rPr>
              <a:t>Detection</a:t>
            </a:r>
            <a:endParaRPr lang="es-ES_tradnl" sz="54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9EB99-5FE8-04B7-3E73-6B7DBAFA4CFA}"/>
              </a:ext>
            </a:extLst>
          </p:cNvPr>
          <p:cNvSpPr txBox="1"/>
          <p:nvPr/>
        </p:nvSpPr>
        <p:spPr>
          <a:xfrm>
            <a:off x="4960155" y="4132771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178E2-A7F1-BC92-0867-B3560487F5EA}"/>
              </a:ext>
            </a:extLst>
          </p:cNvPr>
          <p:cNvSpPr txBox="1"/>
          <p:nvPr/>
        </p:nvSpPr>
        <p:spPr>
          <a:xfrm>
            <a:off x="5552594" y="1664669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THE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DETECTED OBJECT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16A44B-3EFB-DB15-21B7-B0DFD0F024A3}"/>
              </a:ext>
            </a:extLst>
          </p:cNvPr>
          <p:cNvCxnSpPr>
            <a:cxnSpLocks/>
          </p:cNvCxnSpPr>
          <p:nvPr/>
        </p:nvCxnSpPr>
        <p:spPr>
          <a:xfrm flipV="1">
            <a:off x="5964826" y="3675186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4865A52-0591-206B-431C-87BEFB00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298" y="2601324"/>
            <a:ext cx="4159612" cy="92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D597F-95A4-1663-4BEC-3BEB89C3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618" y="5242329"/>
            <a:ext cx="2214962" cy="63384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5A9754-27D1-16E8-575E-5DAD15964DF1}"/>
              </a:ext>
            </a:extLst>
          </p:cNvPr>
          <p:cNvCxnSpPr>
            <a:cxnSpLocks/>
          </p:cNvCxnSpPr>
          <p:nvPr/>
        </p:nvCxnSpPr>
        <p:spPr>
          <a:xfrm flipV="1">
            <a:off x="5960058" y="4741997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129401B-2EDF-CC65-2AAE-0BC74F45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877" y="4658572"/>
            <a:ext cx="5028123" cy="17568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E28337-F6E9-7458-3E64-2FE37BB74242}"/>
              </a:ext>
            </a:extLst>
          </p:cNvPr>
          <p:cNvSpPr txBox="1"/>
          <p:nvPr/>
        </p:nvSpPr>
        <p:spPr>
          <a:xfrm>
            <a:off x="7163877" y="4316342"/>
            <a:ext cx="29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DETECTED OBJECT: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26F997F-C86C-3EEC-1D80-B32655959F73}"/>
              </a:ext>
            </a:extLst>
          </p:cNvPr>
          <p:cNvSpPr/>
          <p:nvPr/>
        </p:nvSpPr>
        <p:spPr>
          <a:xfrm>
            <a:off x="7029580" y="4741997"/>
            <a:ext cx="314181" cy="165692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B1DF7E-019C-BBF5-E5CB-CF8A80122B70}"/>
              </a:ext>
            </a:extLst>
          </p:cNvPr>
          <p:cNvSpPr txBox="1"/>
          <p:nvPr/>
        </p:nvSpPr>
        <p:spPr>
          <a:xfrm>
            <a:off x="6785683" y="2463115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A0E95-AB35-6E74-DBDE-EB437A21F866}"/>
              </a:ext>
            </a:extLst>
          </p:cNvPr>
          <p:cNvSpPr txBox="1"/>
          <p:nvPr/>
        </p:nvSpPr>
        <p:spPr>
          <a:xfrm>
            <a:off x="3674758" y="3424615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C5FED5-DA6A-80C9-FFBB-C375D976E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3" y="3806756"/>
            <a:ext cx="3160029" cy="28198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75042C7-1792-7226-BE02-8A9E7B5E858B}"/>
              </a:ext>
            </a:extLst>
          </p:cNvPr>
          <p:cNvSpPr/>
          <p:nvPr/>
        </p:nvSpPr>
        <p:spPr>
          <a:xfrm>
            <a:off x="1807541" y="4048454"/>
            <a:ext cx="546553" cy="836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BC4C19-A8CB-D89E-CEE6-A9D8EC1C28BF}"/>
              </a:ext>
            </a:extLst>
          </p:cNvPr>
          <p:cNvSpPr/>
          <p:nvPr/>
        </p:nvSpPr>
        <p:spPr>
          <a:xfrm>
            <a:off x="1072961" y="4132770"/>
            <a:ext cx="433813" cy="701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DF143A-AF9C-4735-E8A2-43DFA01CDFDE}"/>
              </a:ext>
            </a:extLst>
          </p:cNvPr>
          <p:cNvSpPr/>
          <p:nvPr/>
        </p:nvSpPr>
        <p:spPr>
          <a:xfrm>
            <a:off x="961415" y="4727645"/>
            <a:ext cx="234761" cy="209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9B6591-0E4C-371B-9B2E-B479857B5FAA}"/>
              </a:ext>
            </a:extLst>
          </p:cNvPr>
          <p:cNvSpPr/>
          <p:nvPr/>
        </p:nvSpPr>
        <p:spPr>
          <a:xfrm>
            <a:off x="2235739" y="4776285"/>
            <a:ext cx="234761" cy="209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DC2BAA-35AA-7B36-01A9-A98D31E0E8FF}"/>
              </a:ext>
            </a:extLst>
          </p:cNvPr>
          <p:cNvSpPr txBox="1"/>
          <p:nvPr/>
        </p:nvSpPr>
        <p:spPr>
          <a:xfrm>
            <a:off x="6327455" y="2326612"/>
            <a:ext cx="264707" cy="1508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_tradnl" sz="2800" dirty="0"/>
          </a:p>
          <a:p>
            <a:r>
              <a:rPr lang="es-ES_tradnl" sz="3600" dirty="0"/>
              <a:t>2</a:t>
            </a:r>
          </a:p>
          <a:p>
            <a:endParaRPr lang="es-ES_tradnl" sz="2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7BAA72-3B43-FA6A-BB69-AEAEFCB36DB0}"/>
              </a:ext>
            </a:extLst>
          </p:cNvPr>
          <p:cNvCxnSpPr>
            <a:cxnSpLocks/>
          </p:cNvCxnSpPr>
          <p:nvPr/>
        </p:nvCxnSpPr>
        <p:spPr>
          <a:xfrm flipV="1">
            <a:off x="6493467" y="2232152"/>
            <a:ext cx="0" cy="3732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1C4FE4F-B2C0-385C-896C-4293359A71B8}"/>
              </a:ext>
            </a:extLst>
          </p:cNvPr>
          <p:cNvSpPr txBox="1"/>
          <p:nvPr/>
        </p:nvSpPr>
        <p:spPr>
          <a:xfrm>
            <a:off x="7812035" y="2788276"/>
            <a:ext cx="1628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= 0.7248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BECF-A5F3-DF3C-5531-46E3A54A68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879"/>
          <a:stretch/>
        </p:blipFill>
        <p:spPr>
          <a:xfrm>
            <a:off x="152963" y="3298756"/>
            <a:ext cx="526485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8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Verification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6285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 – Face Verification</a:t>
            </a:r>
            <a:endParaRPr lang="es-ES_tradnl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A2FE9-2BB9-1543-A378-C998FA0C5905}"/>
              </a:ext>
            </a:extLst>
          </p:cNvPr>
          <p:cNvSpPr txBox="1"/>
          <p:nvPr/>
        </p:nvSpPr>
        <p:spPr>
          <a:xfrm>
            <a:off x="336930" y="478656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292132" y="3258093"/>
            <a:ext cx="23246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endParaRPr 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person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3E2392-572B-ED4E-BA5F-2FCCBB80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4" y="2529845"/>
            <a:ext cx="2841493" cy="2841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59628-2A40-5F4A-BA68-E4E51D46F70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" r="3750"/>
          <a:stretch/>
        </p:blipFill>
        <p:spPr>
          <a:xfrm>
            <a:off x="5717082" y="1298692"/>
            <a:ext cx="1531992" cy="1663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FAD63E-9A21-7445-8D2C-A335330E5AC6}"/>
              </a:ext>
            </a:extLst>
          </p:cNvPr>
          <p:cNvSpPr txBox="1"/>
          <p:nvPr/>
        </p:nvSpPr>
        <p:spPr>
          <a:xfrm>
            <a:off x="4791400" y="2338066"/>
            <a:ext cx="912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enrolled</a:t>
            </a:r>
          </a:p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15C9E3-64D6-CE47-87FC-0A7E1B299A27}"/>
              </a:ext>
            </a:extLst>
          </p:cNvPr>
          <p:cNvCxnSpPr>
            <a:cxnSpLocks/>
          </p:cNvCxnSpPr>
          <p:nvPr/>
        </p:nvCxnSpPr>
        <p:spPr>
          <a:xfrm>
            <a:off x="6468258" y="2920143"/>
            <a:ext cx="0" cy="3762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16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62898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 – Face Expression</a:t>
            </a:r>
            <a:endParaRPr lang="es-ES_tradnl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A2FE9-2BB9-1543-A378-C998FA0C5905}"/>
              </a:ext>
            </a:extLst>
          </p:cNvPr>
          <p:cNvSpPr txBox="1"/>
          <p:nvPr/>
        </p:nvSpPr>
        <p:spPr>
          <a:xfrm>
            <a:off x="336930" y="478656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108551" y="2006625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3E2392-572B-ED4E-BA5F-2FCCBB80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4" y="2529845"/>
            <a:ext cx="2841493" cy="2841493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069B52-1324-0F44-8651-2A2A6BC75946}"/>
              </a:ext>
            </a:extLst>
          </p:cNvPr>
          <p:cNvGraphicFramePr>
            <a:graphicFrameLocks noGrp="1"/>
          </p:cNvGraphicFramePr>
          <p:nvPr/>
        </p:nvGraphicFramePr>
        <p:xfrm>
          <a:off x="9201426" y="2652651"/>
          <a:ext cx="235447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3565">
                  <a:extLst>
                    <a:ext uri="{9D8B030D-6E8A-4147-A177-3AD203B41FA5}">
                      <a16:colId xmlns:a16="http://schemas.microsoft.com/office/drawing/2014/main" val="1726701853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2366844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0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scared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2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5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surprised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3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558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38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Facial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A2FE9-2BB9-1543-A378-C998FA0C5905}"/>
              </a:ext>
            </a:extLst>
          </p:cNvPr>
          <p:cNvSpPr txBox="1"/>
          <p:nvPr/>
        </p:nvSpPr>
        <p:spPr>
          <a:xfrm>
            <a:off x="336930" y="478656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276301" y="3688981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3E2392-572B-ED4E-BA5F-2FCCBB80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4" y="2529845"/>
            <a:ext cx="2841493" cy="284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96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5390</TotalTime>
  <Words>1024</Words>
  <Application>Microsoft Macintosh PowerPoint</Application>
  <PresentationFormat>Widescreen</PresentationFormat>
  <Paragraphs>384</Paragraphs>
  <Slides>60</Slides>
  <Notes>5</Notes>
  <HiddenSlides>9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Gill Sans MT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 Verification</vt:lpstr>
      <vt:lpstr>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 Expression (Attribute)</vt:lpstr>
      <vt:lpstr>Face Expression (Attribute)</vt:lpstr>
      <vt:lpstr>PowerPoint Presentation</vt:lpstr>
      <vt:lpstr>Detection</vt:lpstr>
      <vt:lpstr>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 Verification</vt:lpstr>
      <vt:lpstr>Face Verification</vt:lpstr>
      <vt:lpstr>Face Expression (Attribute)</vt:lpstr>
      <vt:lpstr>Face Expression (Attribute)</vt:lpstr>
      <vt:lpstr>Detection</vt:lpstr>
      <vt:lpstr>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54</cp:revision>
  <dcterms:created xsi:type="dcterms:W3CDTF">2021-11-22T12:08:30Z</dcterms:created>
  <dcterms:modified xsi:type="dcterms:W3CDTF">2022-06-19T12:52:24Z</dcterms:modified>
</cp:coreProperties>
</file>